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5" r:id="rId2"/>
    <p:sldId id="296" r:id="rId3"/>
    <p:sldId id="297" r:id="rId4"/>
    <p:sldId id="298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55" r:id="rId13"/>
    <p:sldId id="325" r:id="rId14"/>
    <p:sldId id="327" r:id="rId15"/>
    <p:sldId id="330" r:id="rId16"/>
    <p:sldId id="334" r:id="rId17"/>
    <p:sldId id="356" r:id="rId18"/>
    <p:sldId id="332" r:id="rId19"/>
    <p:sldId id="333" r:id="rId20"/>
    <p:sldId id="379" r:id="rId21"/>
    <p:sldId id="354" r:id="rId22"/>
    <p:sldId id="349" r:id="rId23"/>
    <p:sldId id="350" r:id="rId24"/>
    <p:sldId id="351" r:id="rId25"/>
    <p:sldId id="352" r:id="rId26"/>
    <p:sldId id="353" r:id="rId27"/>
    <p:sldId id="321" r:id="rId28"/>
    <p:sldId id="308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19" r:id="rId38"/>
    <p:sldId id="378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45" r:id="rId51"/>
    <p:sldId id="376" r:id="rId52"/>
    <p:sldId id="377" r:id="rId53"/>
  </p:sldIdLst>
  <p:sldSz cx="9144000" cy="6858000" type="screen4x3"/>
  <p:notesSz cx="6797675" cy="987425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2D6AE83-D47D-4825-82E6-0F810E3B52FE}" type="datetimeFigureOut">
              <a:rPr lang="en-US"/>
              <a:pPr>
                <a:defRPr/>
              </a:pPr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ED53AB-5601-4534-A6DF-F703BE0C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70FC04-6405-4E51-9093-225834B95A6E}" type="slidenum">
              <a:rPr lang="sr-Latn-CS" altLang="en-US"/>
              <a:pPr eaLnBrk="1" hangingPunct="1"/>
              <a:t>12</a:t>
            </a:fld>
            <a:endParaRPr lang="sr-Latn-C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Cyrl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9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Cyrl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Cyrl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4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Cyrl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219D-EDDF-4B97-B66A-F94C9321C40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7236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9DCC-3B57-4BB5-A4EF-E504112AAD2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6461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E73A7-8D8E-4B9C-BB40-EF563774C37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9125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F05D-6CAB-47C6-BC6D-C595BDE91BB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5820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E36D-2237-4D4A-B279-57F1BD34F9B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420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6423-7BBC-4079-8183-A7742C5F2C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45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A707-6287-41CC-AED3-4239F6A0E62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771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68B4-9B27-4890-87B4-C9C59AAB629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7126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4857-1A05-41F9-B6C6-03A90E840D7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0589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B72F-6760-4CF0-9C2F-CF74577DF35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7918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C3A9-0E50-4880-B8FF-C0BAFD3C327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6005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28E9D22-8856-41B4-B97A-1B7244462D2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4.jpeg"/><Relationship Id="rId7" Type="http://schemas.openxmlformats.org/officeDocument/2006/relationships/image" Target="../media/image23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838200" y="30480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КОМЕСАРИЈАТ ЗА ИЗБЕГЛИЦЕ И МИГРАЦИЈЕ</a:t>
            </a:r>
          </a:p>
        </p:txBody>
      </p:sp>
      <p:pic>
        <p:nvPicPr>
          <p:cNvPr id="3075" name="Picture 4" descr="logo KZIMRS 20121205 bez naz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4652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mali grb kolor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14843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973" y="1676400"/>
            <a:ext cx="79073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sz="2600" dirty="0" smtClean="0"/>
              <a:t>У 2018. години за финансирање програма организација цивилног друштва опредељено је 11.000.000 РСД.</a:t>
            </a:r>
          </a:p>
          <a:p>
            <a:pPr algn="just"/>
            <a:endParaRPr lang="ru-RU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/>
              <a:t>Други јавни позив у току</a:t>
            </a:r>
            <a:endParaRPr lang="ru-RU" sz="2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2949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46300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3" name="Rectangle 2"/>
          <p:cNvSpPr/>
          <p:nvPr/>
        </p:nvSpPr>
        <p:spPr>
          <a:xfrm>
            <a:off x="1828800" y="251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3" y="1463008"/>
            <a:ext cx="79073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Од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2015.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године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Комесаријат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поред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бу</a:t>
            </a:r>
            <a:r>
              <a:rPr lang="sr-Cyrl-RS" sz="2600" dirty="0">
                <a:ea typeface="Calibri" panose="020F0502020204030204" pitchFamily="34" charset="0"/>
                <a:cs typeface="Arial" panose="020B0604020202020204" pitchFamily="34" charset="0"/>
              </a:rPr>
              <a:t>џ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етских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средстава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опредељује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донаторска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средства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подршку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удружењима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/ОЦД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финансирање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програма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од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значаја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популацију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миграната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тражилаца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азила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повратника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основу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споразума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о реадмисији.</a:t>
            </a:r>
          </a:p>
          <a:p>
            <a:pPr>
              <a:spcAft>
                <a:spcPts val="0"/>
              </a:spcAft>
            </a:pPr>
            <a:endParaRPr lang="en-US" sz="2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sz="2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сада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опредељено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око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милиона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динара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донаторских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средстава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(у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оквиру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пројеката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које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подржава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Влада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Швајцарске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) и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подржано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укупно</a:t>
            </a:r>
            <a:r>
              <a:rPr lang="en-US" sz="2600" dirty="0"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пројеката</a:t>
            </a:r>
            <a:r>
              <a:rPr lang="en-US" sz="26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1927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27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mali grb kolo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17563"/>
              </p:ext>
            </p:extLst>
          </p:nvPr>
        </p:nvGraphicFramePr>
        <p:xfrm>
          <a:off x="665163" y="1295400"/>
          <a:ext cx="7640637" cy="3638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4035">
                  <a:extLst>
                    <a:ext uri="{9D8B030D-6E8A-4147-A177-3AD203B41FA5}">
                      <a16:colId xmlns:a16="http://schemas.microsoft.com/office/drawing/2014/main" xmlns="" val="1130669978"/>
                    </a:ext>
                  </a:extLst>
                </a:gridCol>
                <a:gridCol w="2856602">
                  <a:extLst>
                    <a:ext uri="{9D8B030D-6E8A-4147-A177-3AD203B41FA5}">
                      <a16:colId xmlns:a16="http://schemas.microsoft.com/office/drawing/2014/main" xmlns="" val="132765665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altLang="en-US" sz="2800" u="sng" dirty="0" smtClean="0">
                          <a:solidFill>
                            <a:schemeClr val="tx1"/>
                          </a:solidFill>
                        </a:rPr>
                        <a:t>Статистика</a:t>
                      </a:r>
                      <a:endParaRPr lang="sr-Latn-CS" altLang="en-US" sz="2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en-US" sz="28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CS" altLang="en-US" sz="2800" u="sng" dirty="0" smtClean="0">
                          <a:solidFill>
                            <a:schemeClr val="tx1"/>
                          </a:solidFill>
                        </a:rPr>
                        <a:t>Јун 2018</a:t>
                      </a:r>
                      <a:endParaRPr lang="sr-Latn-CS" altLang="en-US" sz="2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4214981117"/>
                  </a:ext>
                </a:extLst>
              </a:tr>
              <a:tr h="544915"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dirty="0" smtClean="0"/>
                        <a:t>БРОЈ ИЗБЕГЛИЦА </a:t>
                      </a:r>
                      <a:endParaRPr lang="en-US" sz="2000" dirty="0"/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altLang="en-US" sz="2000" b="1" dirty="0" smtClean="0"/>
                        <a:t>27.802</a:t>
                      </a:r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1778354298"/>
                  </a:ext>
                </a:extLst>
              </a:tr>
              <a:tr h="544915"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dirty="0" smtClean="0"/>
                        <a:t>БРОЈ ИРЛ</a:t>
                      </a:r>
                      <a:r>
                        <a:rPr lang="en-US" altLang="en-US" sz="2000" dirty="0" smtClean="0"/>
                        <a:t> </a:t>
                      </a:r>
                      <a:endParaRPr lang="en-US" sz="2000" dirty="0"/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altLang="en-US" sz="2000" b="1" dirty="0" smtClean="0"/>
                        <a:t>201.047</a:t>
                      </a:r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73199984"/>
                  </a:ext>
                </a:extLst>
              </a:tr>
              <a:tr h="544915"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dirty="0" smtClean="0"/>
                        <a:t>КОЛЕКТИВНИХ ЦЕНТАРА</a:t>
                      </a:r>
                      <a:endParaRPr lang="en-US" sz="2000" dirty="0"/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altLang="en-US" sz="2000" b="1" dirty="0" smtClean="0"/>
                        <a:t>10</a:t>
                      </a:r>
                      <a:endParaRPr lang="en-US" altLang="en-US" sz="2000" b="1" dirty="0" smtClean="0"/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2625728745"/>
                  </a:ext>
                </a:extLst>
              </a:tr>
              <a:tr h="544915"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dirty="0" smtClean="0"/>
                        <a:t>ИЗБЕГЛИЦА У КЦ</a:t>
                      </a:r>
                      <a:r>
                        <a:rPr lang="en-US" altLang="en-US" sz="2000" dirty="0" smtClean="0"/>
                        <a:t> </a:t>
                      </a:r>
                      <a:endParaRPr lang="en-US" sz="2000" dirty="0"/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b="1" dirty="0" smtClean="0"/>
                        <a:t>57</a:t>
                      </a:r>
                      <a:endParaRPr lang="en-US" sz="2000" b="1" dirty="0"/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2491865442"/>
                  </a:ext>
                </a:extLst>
              </a:tr>
              <a:tr h="544915"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dirty="0" smtClean="0"/>
                        <a:t>ИНТЕРНО РАСЕЉЕНИХ ЛИЦА У КЦ</a:t>
                      </a:r>
                      <a:r>
                        <a:rPr lang="en-US" altLang="en-US" sz="2000" dirty="0" smtClean="0"/>
                        <a:t> </a:t>
                      </a:r>
                      <a:endParaRPr lang="en-US" sz="2000" dirty="0"/>
                    </a:p>
                  </a:txBody>
                  <a:tcPr marL="117326" marR="117326" marT="58663" marB="5866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altLang="en-US" sz="2000" b="1" dirty="0" smtClean="0"/>
                        <a:t>343</a:t>
                      </a:r>
                      <a:endParaRPr lang="en-US" sz="2000" b="1" dirty="0"/>
                    </a:p>
                  </a:txBody>
                  <a:tcPr marL="117326" marR="117326" marT="58663" marB="58663" anchor="ctr"/>
                </a:tc>
                <a:extLst>
                  <a:ext uri="{0D108BD9-81ED-4DB2-BD59-A6C34878D82A}">
                    <a16:rowId xmlns:a16="http://schemas.microsoft.com/office/drawing/2014/main" xmlns="" val="25531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7820026" cy="11430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КОЛЕКТИВНИ ЦЕНТРИ</a:t>
            </a:r>
            <a:endParaRPr lang="en-US" altLang="en-US" sz="28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975" y="1600200"/>
            <a:ext cx="782002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sr-Cyrl-RS" sz="2500" dirty="0" smtClean="0"/>
              <a:t>НА </a:t>
            </a:r>
            <a:r>
              <a:rPr lang="sr-Cyrl-RS" sz="2500" dirty="0"/>
              <a:t>ТЕРИТОРИЈИ РЕПУБЛИКЕ СРБИЈЕ </a:t>
            </a:r>
            <a:r>
              <a:rPr lang="sr-Cyrl-RS" sz="2500" dirty="0" smtClean="0"/>
              <a:t>ДАНАС ПОСТОЈИ </a:t>
            </a:r>
            <a:r>
              <a:rPr lang="sr-Cyrl-RS" sz="2500" b="1" dirty="0"/>
              <a:t>10</a:t>
            </a:r>
            <a:r>
              <a:rPr lang="sr-Cyrl-RS" sz="2500" dirty="0"/>
              <a:t> </a:t>
            </a:r>
            <a:r>
              <a:rPr lang="sr-Cyrl-RS" sz="2500" dirty="0" smtClean="0"/>
              <a:t>КОЛЕКТИВНИХ ЦЕНТАРА</a:t>
            </a:r>
          </a:p>
          <a:p>
            <a:pPr marL="342900" lvl="1" indent="0">
              <a:buNone/>
            </a:pPr>
            <a:endParaRPr lang="sr-Cyrl-RS" sz="2500" dirty="0" smtClean="0"/>
          </a:p>
          <a:p>
            <a:pPr marL="342900" lvl="1" indent="0">
              <a:buNone/>
            </a:pPr>
            <a:r>
              <a:rPr lang="sr-Cyrl-RS" sz="2500" dirty="0" smtClean="0"/>
              <a:t>2 </a:t>
            </a:r>
            <a:r>
              <a:rPr lang="sr-Cyrl-RS" sz="2500" dirty="0"/>
              <a:t>КЦ је на територији Србије без Косова и Метохије са 8</a:t>
            </a:r>
            <a:r>
              <a:rPr lang="sr-Cyrl-RS" sz="2500" dirty="0" smtClean="0"/>
              <a:t>2 </a:t>
            </a:r>
            <a:r>
              <a:rPr lang="sr-Cyrl-RS" sz="2500" dirty="0"/>
              <a:t>смештених лица (</a:t>
            </a:r>
            <a:r>
              <a:rPr lang="sr-Cyrl-RS" sz="2500" dirty="0" smtClean="0"/>
              <a:t>избеглица</a:t>
            </a:r>
            <a:r>
              <a:rPr lang="en-US" sz="2500" dirty="0" smtClean="0"/>
              <a:t> </a:t>
            </a:r>
            <a:r>
              <a:rPr lang="sr-Cyrl-RS" sz="2500" dirty="0" smtClean="0"/>
              <a:t>17): </a:t>
            </a:r>
            <a:endParaRPr lang="sr-Cyrl-RS" sz="2500" dirty="0"/>
          </a:p>
          <a:p>
            <a:pPr marL="676265" lvl="2" indent="-257175">
              <a:buFont typeface="Wingdings" panose="05000000000000000000" pitchFamily="2" charset="2"/>
              <a:buChar char="ü"/>
            </a:pPr>
            <a:r>
              <a:rPr lang="ru-RU" sz="2500" dirty="0"/>
              <a:t>КЦ </a:t>
            </a:r>
            <a:r>
              <a:rPr lang="sr-Latn-RS" sz="2500" dirty="0"/>
              <a:t>„</a:t>
            </a:r>
            <a:r>
              <a:rPr lang="ru-RU" sz="2500" dirty="0"/>
              <a:t>Варна ООЦК“</a:t>
            </a:r>
            <a:r>
              <a:rPr lang="sr-Cyrl-RS" sz="2500" dirty="0"/>
              <a:t> Шабац</a:t>
            </a:r>
            <a:r>
              <a:rPr lang="ru-RU" sz="2500" dirty="0"/>
              <a:t>   – </a:t>
            </a:r>
            <a:r>
              <a:rPr lang="ru-RU" sz="2500" dirty="0" smtClean="0"/>
              <a:t>17 </a:t>
            </a:r>
            <a:r>
              <a:rPr lang="ru-RU" sz="2500" dirty="0"/>
              <a:t>лица</a:t>
            </a:r>
          </a:p>
          <a:p>
            <a:pPr marL="676265" lvl="2" indent="-257175">
              <a:buFont typeface="Wingdings" panose="05000000000000000000" pitchFamily="2" charset="2"/>
              <a:buChar char="ü"/>
            </a:pPr>
            <a:r>
              <a:rPr lang="ru-RU" sz="2500" dirty="0"/>
              <a:t>КЦ „Салваторе“ Бујановац – 65 лица</a:t>
            </a:r>
          </a:p>
          <a:p>
            <a:pPr marL="267883" lvl="1" indent="0">
              <a:buNone/>
            </a:pPr>
            <a:endParaRPr lang="sr-Cyrl-RS" sz="2500" dirty="0"/>
          </a:p>
          <a:p>
            <a:pPr marL="342900" lvl="1" indent="0">
              <a:buNone/>
            </a:pPr>
            <a:r>
              <a:rPr lang="sr-Cyrl-RS" sz="2500" dirty="0"/>
              <a:t>8 КЦ је на територији Косова и Метохије са </a:t>
            </a:r>
            <a:r>
              <a:rPr lang="sr-Cyrl-RS" sz="2500" dirty="0" smtClean="0"/>
              <a:t>278 </a:t>
            </a:r>
            <a:r>
              <a:rPr lang="sr-Cyrl-RS" sz="2500" dirty="0"/>
              <a:t>смештених лица.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750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975" y="1295400"/>
            <a:ext cx="782002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 територији РС постоји 45 неформалних КЦ, од тога у граду Београду 17 КЦ</a:t>
            </a:r>
          </a:p>
          <a:p>
            <a:pPr marL="342900" lvl="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14 неформалних КЦ у Београду </a:t>
            </a:r>
            <a:r>
              <a:rPr lang="ru-RU" sz="2400" dirty="0" smtClean="0">
                <a:latin typeface="+mn-lt"/>
              </a:rPr>
              <a:t> у</a:t>
            </a:r>
            <a:r>
              <a:rPr lang="en-US" sz="2400" dirty="0" smtClean="0">
                <a:latin typeface="+mn-lt"/>
              </a:rPr>
              <a:t> </a:t>
            </a:r>
            <a:r>
              <a:rPr lang="sr-Cyrl-RS" sz="2400" dirty="0" smtClean="0">
                <a:latin typeface="+mn-lt"/>
              </a:rPr>
              <a:t>којима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борави 195 избегличких и ИРЛ породица</a:t>
            </a:r>
          </a:p>
          <a:p>
            <a:pPr marL="342900" lvl="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У сарадњи са Секретаријатом за дечију и социјалну заштиту града Београда, као и са имплемент партнерима покренута је акција трајног решавања стамбеног питања лица која бораве у неформалним КЦ у </a:t>
            </a:r>
            <a:r>
              <a:rPr lang="ru-RU" sz="2400" dirty="0" smtClean="0">
                <a:latin typeface="+mn-lt"/>
              </a:rPr>
              <a:t>Београду</a:t>
            </a:r>
            <a:endParaRPr lang="ru-RU" sz="2400" dirty="0">
              <a:latin typeface="+mn-lt"/>
            </a:endParaRPr>
          </a:p>
          <a:p>
            <a:pPr marL="342900" lvl="0" indent="-342900" algn="just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</a:rPr>
              <a:t>Затварање колективних центара се наставља према плану Комесаријата и проналазе се адекватна стамбена решења за све оне који у њима тренутно бораве</a:t>
            </a:r>
            <a:r>
              <a:rPr lang="ru-RU" sz="2400" b="1" dirty="0" smtClean="0">
                <a:latin typeface="+mn-lt"/>
              </a:rPr>
              <a:t>.</a:t>
            </a:r>
            <a:endParaRPr lang="ru-RU" sz="24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7820026" cy="11430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КОЛЕКТИВНИ ЦЕНТРИ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881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24748" y="76200"/>
            <a:ext cx="8009652" cy="1143000"/>
          </a:xfrm>
        </p:spPr>
        <p:txBody>
          <a:bodyPr/>
          <a:lstStyle/>
          <a:p>
            <a:r>
              <a:rPr lang="sr-Cyrl-RS" sz="2600" b="1" dirty="0" smtClean="0">
                <a:solidFill>
                  <a:schemeClr val="tx2">
                    <a:lumMod val="75000"/>
                  </a:schemeClr>
                </a:solidFill>
              </a:rPr>
              <a:t>МОНТАЖНЕ КУЋЕ У ШАПЦУ У КОЈЕ НЕЋЕ ДА СЕ УСЕЛЕ ИЗБЕГЛИЧКЕ ПОРОДИЦЕ ИЗ КОЛЕКТИВНОГ ЦЕНТРА У ШАПЦУ</a:t>
            </a:r>
            <a:endParaRPr lang="en-US" altLang="en-US" sz="2600" b="1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26" y="27652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78924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19" y="1465452"/>
            <a:ext cx="3233771" cy="24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465452"/>
            <a:ext cx="3298222" cy="2475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19" y="4084353"/>
            <a:ext cx="3311721" cy="248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4084353"/>
            <a:ext cx="3298222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6" cy="9144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БУЏЕТСКА СРЕДСТВА</a:t>
            </a:r>
            <a:endParaRPr lang="en-US" altLang="en-US" sz="28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61975" y="1295400"/>
            <a:ext cx="78200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600" kern="0" dirty="0" smtClean="0">
                <a:latin typeface="+mn-lt"/>
              </a:rPr>
              <a:t>Висина буџетских средстава пренетих ЈЛС ради реализације рограма помоћи</a:t>
            </a:r>
            <a:endParaRPr lang="sr-Latn-RS" sz="2600" kern="0" dirty="0">
              <a:latin typeface="+mn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245" y="2209800"/>
            <a:ext cx="8264555" cy="1615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283" y="3962400"/>
            <a:ext cx="6617788" cy="1615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5231" y="3962400"/>
            <a:ext cx="1681569" cy="16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1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52400"/>
            <a:ext cx="7564438" cy="990600"/>
          </a:xfrm>
        </p:spPr>
        <p:txBody>
          <a:bodyPr/>
          <a:lstStyle/>
          <a:p>
            <a:r>
              <a:rPr lang="sr-Cyrl-RS" altLang="en-US" sz="3200" dirty="0" smtClean="0"/>
              <a:t>ПОМОЋ ПОВРАТНИЦИМА </a:t>
            </a:r>
            <a:endParaRPr lang="sr-Latn-CS" altLang="en-US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2" y="1371600"/>
            <a:ext cx="7640638" cy="5105400"/>
          </a:xfrm>
        </p:spPr>
        <p:txBody>
          <a:bodyPr/>
          <a:lstStyle/>
          <a:p>
            <a:pPr algn="just"/>
            <a:r>
              <a:rPr lang="sr-Cyrl-RS" sz="2600" dirty="0" smtClean="0"/>
              <a:t>У </a:t>
            </a:r>
            <a:r>
              <a:rPr lang="sr-Cyrl-RS" sz="2600" dirty="0"/>
              <a:t>2017. години додељено је помоћи у вредности од 15.500.000,00 динара</a:t>
            </a:r>
            <a:endParaRPr lang="en-US" sz="2600" dirty="0"/>
          </a:p>
          <a:p>
            <a:pPr lvl="0" algn="just"/>
            <a:r>
              <a:rPr lang="en-US" sz="2600" dirty="0" err="1"/>
              <a:t>Превоз</a:t>
            </a:r>
            <a:r>
              <a:rPr lang="en-US" sz="2600" dirty="0"/>
              <a:t> </a:t>
            </a:r>
            <a:r>
              <a:rPr lang="en-US" sz="2600" dirty="0" err="1"/>
              <a:t>повратника</a:t>
            </a:r>
            <a:r>
              <a:rPr lang="en-US" sz="2600" dirty="0"/>
              <a:t> 7.000.000,00</a:t>
            </a:r>
            <a:r>
              <a:rPr lang="sr-Cyrl-RS" sz="2600" dirty="0"/>
              <a:t> превезено 19 породица у РХ и 5 у БиХ</a:t>
            </a:r>
            <a:endParaRPr lang="en-US" sz="2600" dirty="0"/>
          </a:p>
          <a:p>
            <a:pPr lvl="0" algn="just"/>
            <a:r>
              <a:rPr lang="en-US" sz="2600" dirty="0" err="1"/>
              <a:t>Пакети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</a:t>
            </a:r>
            <a:r>
              <a:rPr lang="en-US" sz="2600" dirty="0" err="1"/>
              <a:t>повратнике</a:t>
            </a:r>
            <a:r>
              <a:rPr lang="en-US" sz="2600" dirty="0"/>
              <a:t> 3.000.000,00 </a:t>
            </a:r>
            <a:r>
              <a:rPr lang="en-US" sz="2600" dirty="0" err="1"/>
              <a:t>дин</a:t>
            </a:r>
            <a:r>
              <a:rPr lang="en-US" sz="2600" dirty="0"/>
              <a:t>.</a:t>
            </a:r>
            <a:r>
              <a:rPr lang="sr-Cyrl-RS" sz="2600" dirty="0"/>
              <a:t> помоћ у белој техници за 100 породица</a:t>
            </a:r>
            <a:endParaRPr lang="en-US" sz="2600" dirty="0"/>
          </a:p>
          <a:p>
            <a:pPr lvl="0" algn="just"/>
            <a:r>
              <a:rPr lang="en-US" sz="2600" dirty="0" err="1"/>
              <a:t>Опрема</a:t>
            </a:r>
            <a:r>
              <a:rPr lang="en-US" sz="2600" dirty="0"/>
              <a:t> </a:t>
            </a:r>
            <a:r>
              <a:rPr lang="en-US" sz="2600" dirty="0" err="1"/>
              <a:t>са</a:t>
            </a:r>
            <a:r>
              <a:rPr lang="en-US" sz="2600" dirty="0"/>
              <a:t> </a:t>
            </a:r>
            <a:r>
              <a:rPr lang="en-US" sz="2600" dirty="0" err="1"/>
              <a:t>косницама</a:t>
            </a:r>
            <a:r>
              <a:rPr lang="en-US" sz="2600" dirty="0"/>
              <a:t> и </a:t>
            </a:r>
            <a:r>
              <a:rPr lang="en-US" sz="2600" dirty="0" err="1"/>
              <a:t>пцелама</a:t>
            </a:r>
            <a:r>
              <a:rPr lang="en-US" sz="2600" dirty="0"/>
              <a:t> 2.500.000,00 </a:t>
            </a:r>
            <a:r>
              <a:rPr lang="en-US" sz="2600" dirty="0" err="1"/>
              <a:t>дин</a:t>
            </a:r>
            <a:r>
              <a:rPr lang="en-US" sz="2600" dirty="0"/>
              <a:t>.</a:t>
            </a:r>
            <a:r>
              <a:rPr lang="sr-Cyrl-RS" sz="2600" dirty="0"/>
              <a:t> укупно 210 кошница за 47 породица</a:t>
            </a:r>
            <a:endParaRPr lang="en-US" sz="2600" dirty="0"/>
          </a:p>
          <a:p>
            <a:pPr lvl="0" algn="just"/>
            <a:r>
              <a:rPr lang="en-US" sz="2600" dirty="0" err="1"/>
              <a:t>Сетвени</a:t>
            </a:r>
            <a:r>
              <a:rPr lang="en-US" sz="2600" dirty="0"/>
              <a:t> </a:t>
            </a:r>
            <a:r>
              <a:rPr lang="en-US" sz="2600" dirty="0" err="1"/>
              <a:t>репро</a:t>
            </a:r>
            <a:r>
              <a:rPr lang="en-US" sz="2600" dirty="0"/>
              <a:t> </a:t>
            </a:r>
            <a:r>
              <a:rPr lang="en-US" sz="2600" dirty="0" err="1"/>
              <a:t>материјал</a:t>
            </a:r>
            <a:r>
              <a:rPr lang="en-US" sz="2600" dirty="0"/>
              <a:t> 3.000.000,00 </a:t>
            </a:r>
            <a:r>
              <a:rPr lang="en-US" sz="2600" dirty="0" err="1"/>
              <a:t>дин</a:t>
            </a:r>
            <a:r>
              <a:rPr lang="en-US" sz="2600" dirty="0"/>
              <a:t>.</a:t>
            </a:r>
            <a:r>
              <a:rPr lang="sr-Cyrl-RS" sz="2600" dirty="0"/>
              <a:t> обезбеђено 900 сетвених јединица за 180 </a:t>
            </a:r>
            <a:r>
              <a:rPr lang="sr-Cyrl-RS" sz="2600" dirty="0" smtClean="0"/>
              <a:t>породица</a:t>
            </a:r>
            <a:endParaRPr lang="en-US" sz="2600" dirty="0"/>
          </a:p>
        </p:txBody>
      </p:sp>
      <p:pic>
        <p:nvPicPr>
          <p:cNvPr id="54277" name="Picture 7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27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mali grb kolo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6" cy="927100"/>
          </a:xfrm>
        </p:spPr>
        <p:txBody>
          <a:bodyPr/>
          <a:lstStyle/>
          <a:p>
            <a:pPr lvl="1"/>
            <a:r>
              <a:rPr lang="en-US" sz="3200" dirty="0"/>
              <a:t>ЛОКАЛНО АКЦИОНО</a:t>
            </a:r>
            <a:r>
              <a:rPr lang="sr-Cyrl-RS" sz="3200" dirty="0"/>
              <a:t> </a:t>
            </a:r>
            <a:r>
              <a:rPr lang="en-US" sz="3200" dirty="0"/>
              <a:t>ПЛАНИРАЊЕ</a:t>
            </a: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1975" y="1117600"/>
            <a:ext cx="782002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CS" sz="2600" b="1" dirty="0" smtClean="0">
                <a:latin typeface="Calibri"/>
              </a:rPr>
              <a:t>Локални</a:t>
            </a:r>
            <a:r>
              <a:rPr lang="en-US" sz="2600" b="1" dirty="0" smtClean="0">
                <a:latin typeface="Calibri"/>
              </a:rPr>
              <a:t> </a:t>
            </a:r>
            <a:r>
              <a:rPr lang="sr-Cyrl-CS" sz="2600" b="1" dirty="0">
                <a:latin typeface="Calibri"/>
              </a:rPr>
              <a:t>акциони план</a:t>
            </a:r>
            <a:r>
              <a:rPr lang="en-US" sz="2600" b="1" dirty="0">
                <a:latin typeface="Calibri"/>
              </a:rPr>
              <a:t> </a:t>
            </a:r>
            <a:r>
              <a:rPr lang="sr-Cyrl-CS" sz="2600" b="1" dirty="0">
                <a:latin typeface="Calibri"/>
              </a:rPr>
              <a:t>је услов</a:t>
            </a:r>
            <a:r>
              <a:rPr lang="en-US" sz="2600" b="1" dirty="0">
                <a:latin typeface="Calibri"/>
              </a:rPr>
              <a:t> </a:t>
            </a:r>
            <a:r>
              <a:rPr lang="sr-Cyrl-CS" sz="2600" b="1" dirty="0">
                <a:latin typeface="Calibri"/>
              </a:rPr>
              <a:t>и основ</a:t>
            </a:r>
            <a:r>
              <a:rPr lang="en-US" sz="2600" b="1" dirty="0">
                <a:latin typeface="Calibri"/>
              </a:rPr>
              <a:t> </a:t>
            </a:r>
            <a:r>
              <a:rPr lang="sr-Cyrl-CS" sz="2600" b="1" dirty="0">
                <a:latin typeface="Calibri"/>
              </a:rPr>
              <a:t>учешћа јединица локалне самоуправе на јавним позивима и пројектима финансираним средствима буџета </a:t>
            </a:r>
            <a:r>
              <a:rPr lang="en-US" sz="2600" b="1" dirty="0">
                <a:latin typeface="Calibri"/>
              </a:rPr>
              <a:t>Р</a:t>
            </a:r>
            <a:r>
              <a:rPr lang="sr-Cyrl-CS" sz="2600" b="1" dirty="0" err="1">
                <a:latin typeface="Calibri"/>
              </a:rPr>
              <a:t>епублике</a:t>
            </a:r>
            <a:r>
              <a:rPr lang="sr-Cyrl-CS" sz="2600" b="1" dirty="0">
                <a:latin typeface="Calibri"/>
              </a:rPr>
              <a:t> </a:t>
            </a:r>
            <a:r>
              <a:rPr lang="en-US" sz="2600" b="1" dirty="0">
                <a:latin typeface="Calibri"/>
              </a:rPr>
              <a:t>С</a:t>
            </a:r>
            <a:r>
              <a:rPr lang="sr-Cyrl-CS" sz="2600" b="1" dirty="0" err="1">
                <a:latin typeface="Calibri"/>
              </a:rPr>
              <a:t>рбије</a:t>
            </a:r>
            <a:r>
              <a:rPr lang="sr-Cyrl-CS" sz="2600" b="1" dirty="0">
                <a:latin typeface="Calibri"/>
              </a:rPr>
              <a:t> и </a:t>
            </a:r>
            <a:r>
              <a:rPr lang="sr-Cyrl-CS" sz="2600" b="1" dirty="0" smtClean="0">
                <a:latin typeface="Calibri"/>
              </a:rPr>
              <a:t>донатора</a:t>
            </a:r>
          </a:p>
          <a:p>
            <a:pPr lvl="0" algn="just" defTabSz="912813">
              <a:spcBef>
                <a:spcPct val="20000"/>
              </a:spcBef>
            </a:pPr>
            <a:endParaRPr lang="en-US" sz="2600" dirty="0">
              <a:latin typeface="Calibri"/>
            </a:endParaRPr>
          </a:p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r-Cyrl-CS" sz="2600" b="1" u="sng" dirty="0">
                <a:latin typeface="Calibri"/>
              </a:rPr>
              <a:t>Од 2008. </a:t>
            </a:r>
            <a:r>
              <a:rPr lang="en-US" sz="2600" b="1" u="sng" dirty="0">
                <a:latin typeface="Calibri"/>
              </a:rPr>
              <a:t>г</a:t>
            </a:r>
            <a:r>
              <a:rPr lang="sr-Cyrl-CS" sz="2600" b="1" u="sng" dirty="0">
                <a:latin typeface="Calibri"/>
              </a:rPr>
              <a:t>одине</a:t>
            </a:r>
            <a:r>
              <a:rPr lang="en-US" sz="2600" b="1" u="sng" dirty="0">
                <a:latin typeface="Calibri"/>
              </a:rPr>
              <a:t> </a:t>
            </a:r>
            <a:r>
              <a:rPr lang="sr-Cyrl-RS" sz="2600" b="1" u="sng" dirty="0">
                <a:latin typeface="Calibri"/>
              </a:rPr>
              <a:t>до сада: </a:t>
            </a:r>
          </a:p>
          <a:p>
            <a:pPr marL="342891" lvl="0" indent="-342891" algn="just" defTabSz="912813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sr-Cyrl-RS" sz="2600" b="1" u="sng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r-Cyrl-CS" sz="2600" b="1" dirty="0">
                <a:latin typeface="Calibri"/>
              </a:rPr>
              <a:t>15</a:t>
            </a:r>
            <a:r>
              <a:rPr lang="sr-Latn-RS" sz="2600" b="1" dirty="0">
                <a:latin typeface="Calibri"/>
              </a:rPr>
              <a:t>6</a:t>
            </a:r>
            <a:r>
              <a:rPr lang="sr-Cyrl-CS" sz="2600" b="1" dirty="0">
                <a:latin typeface="Calibri"/>
              </a:rPr>
              <a:t> </a:t>
            </a:r>
            <a:r>
              <a:rPr lang="en-US" sz="2600" b="1" dirty="0">
                <a:latin typeface="Calibri"/>
              </a:rPr>
              <a:t>ЈЛС у</a:t>
            </a:r>
            <a:r>
              <a:rPr lang="sr-Cyrl-CS" sz="2600" b="1" dirty="0" err="1">
                <a:latin typeface="Calibri"/>
              </a:rPr>
              <a:t>својиле</a:t>
            </a:r>
            <a:r>
              <a:rPr lang="sr-Cyrl-CS" sz="2600" b="1" dirty="0">
                <a:latin typeface="Calibri"/>
              </a:rPr>
              <a:t> ЛАП </a:t>
            </a:r>
            <a:r>
              <a:rPr lang="sr-Cyrl-CS" sz="2600" dirty="0">
                <a:latin typeface="Calibri"/>
              </a:rPr>
              <a:t>(од чега 12 КиМ)</a:t>
            </a:r>
            <a:endParaRPr lang="sr-Latn-RS" sz="26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r-Latn-RS" sz="2600" dirty="0">
                <a:latin typeface="Calibri"/>
              </a:rPr>
              <a:t>157 </a:t>
            </a:r>
            <a:r>
              <a:rPr lang="sr-Cyrl-RS" sz="2600" dirty="0">
                <a:latin typeface="Calibri"/>
              </a:rPr>
              <a:t>ЈЛС основале Савет за миграције</a:t>
            </a: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r-Cyrl-RS" sz="2600" dirty="0" smtClean="0">
                <a:latin typeface="Calibri"/>
              </a:rPr>
              <a:t>141 </a:t>
            </a:r>
            <a:r>
              <a:rPr lang="sr-Cyrl-RS" sz="2600" dirty="0">
                <a:latin typeface="Calibri"/>
              </a:rPr>
              <a:t>ЈЛС има формиране буџетске </a:t>
            </a:r>
            <a:r>
              <a:rPr lang="sr-Cyrl-RS" sz="2600" dirty="0" smtClean="0">
                <a:latin typeface="Calibri"/>
              </a:rPr>
              <a:t>линије</a:t>
            </a:r>
            <a:endParaRPr lang="sr-Cyrl-RS" sz="2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66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975" y="1143000"/>
            <a:ext cx="78200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600" b="1" u="sng" dirty="0">
                <a:solidFill>
                  <a:schemeClr val="tx2"/>
                </a:solidFill>
              </a:rPr>
              <a:t>Од 2016. године до сада</a:t>
            </a:r>
            <a:r>
              <a:rPr lang="sr-Cyrl-RS" sz="2600" b="1" u="sng" dirty="0" smtClean="0">
                <a:solidFill>
                  <a:schemeClr val="tx2"/>
                </a:solidFill>
              </a:rPr>
              <a:t>:</a:t>
            </a:r>
            <a:endParaRPr lang="en-US" sz="2600" b="1" u="sng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6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600" dirty="0" smtClean="0">
                <a:solidFill>
                  <a:schemeClr val="tx2"/>
                </a:solidFill>
              </a:rPr>
              <a:t>38 </a:t>
            </a:r>
            <a:r>
              <a:rPr lang="sr-Cyrl-RS" sz="2600" dirty="0">
                <a:solidFill>
                  <a:schemeClr val="tx2"/>
                </a:solidFill>
              </a:rPr>
              <a:t>ЈЛС су својим ЛАП-ом обухватили тражиоце азила и </a:t>
            </a:r>
            <a:r>
              <a:rPr lang="sr-Cyrl-RS" sz="2600" dirty="0" err="1">
                <a:solidFill>
                  <a:schemeClr val="tx2"/>
                </a:solidFill>
              </a:rPr>
              <a:t>мигранте</a:t>
            </a:r>
            <a:r>
              <a:rPr lang="sr-Cyrl-RS" sz="2600" dirty="0">
                <a:solidFill>
                  <a:schemeClr val="tx2"/>
                </a:solidFill>
              </a:rPr>
              <a:t> у потреби без утврђеног статуса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sz="2600" dirty="0">
                <a:solidFill>
                  <a:schemeClr val="tx2"/>
                </a:solidFill>
              </a:rPr>
              <a:t>У </a:t>
            </a:r>
            <a:r>
              <a:rPr lang="sr-Cyrl-CS" sz="2600" dirty="0" smtClean="0">
                <a:solidFill>
                  <a:schemeClr val="tx2"/>
                </a:solidFill>
              </a:rPr>
              <a:t>31 </a:t>
            </a:r>
            <a:r>
              <a:rPr lang="en-US" sz="2600" dirty="0">
                <a:solidFill>
                  <a:schemeClr val="tx2"/>
                </a:solidFill>
              </a:rPr>
              <a:t>ЈЛС</a:t>
            </a:r>
            <a:r>
              <a:rPr lang="sr-Cyrl-CS" sz="2600" dirty="0">
                <a:solidFill>
                  <a:schemeClr val="tx2"/>
                </a:solidFill>
              </a:rPr>
              <a:t> </a:t>
            </a:r>
            <a:r>
              <a:rPr lang="sr-Cyrl-RS" sz="2600" dirty="0">
                <a:solidFill>
                  <a:schemeClr val="tx2"/>
                </a:solidFill>
              </a:rPr>
              <a:t>у</a:t>
            </a:r>
            <a:r>
              <a:rPr lang="sr-Cyrl-CS" sz="2600" dirty="0">
                <a:solidFill>
                  <a:schemeClr val="tx2"/>
                </a:solidFill>
              </a:rPr>
              <a:t> поступку измена и допуна локалних акционих планова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CS" sz="2600" dirty="0" smtClean="0">
                <a:solidFill>
                  <a:schemeClr val="tx2"/>
                </a:solidFill>
              </a:rPr>
              <a:t>167 </a:t>
            </a:r>
            <a:r>
              <a:rPr lang="sr-Cyrl-CS" sz="2600" dirty="0">
                <a:solidFill>
                  <a:schemeClr val="tx2"/>
                </a:solidFill>
              </a:rPr>
              <a:t>ЈЛС (од 190) обухваћено обуком КИРС-а у сарадњи са донаторима </a:t>
            </a:r>
            <a:r>
              <a:rPr lang="sr-Cyrl-RS" sz="2600" dirty="0" smtClean="0">
                <a:solidFill>
                  <a:schemeClr val="tx2"/>
                </a:solidFill>
              </a:rPr>
              <a:t>(</a:t>
            </a:r>
            <a:r>
              <a:rPr lang="sr-Cyrl-RS" sz="2600" dirty="0">
                <a:solidFill>
                  <a:schemeClr val="tx2"/>
                </a:solidFill>
              </a:rPr>
              <a:t>од тога 18 са КиМ)</a:t>
            </a:r>
          </a:p>
          <a:p>
            <a:pPr marL="357177" lvl="1" indent="0" algn="just">
              <a:buNone/>
            </a:pPr>
            <a:endParaRPr lang="sr-Cyrl-RS" sz="2600" dirty="0">
              <a:solidFill>
                <a:schemeClr val="tx2"/>
              </a:solidFill>
            </a:endParaRPr>
          </a:p>
          <a:p>
            <a:pPr marL="357177" lvl="1" indent="0" algn="just">
              <a:buNone/>
            </a:pPr>
            <a:r>
              <a:rPr lang="sr-Cyrl-RS" sz="2600" b="1" dirty="0">
                <a:solidFill>
                  <a:schemeClr val="tx2"/>
                </a:solidFill>
              </a:rPr>
              <a:t>ЈЛС су спремне да наставе решавање потреба </a:t>
            </a:r>
            <a:r>
              <a:rPr lang="sr-Cyrl-RS" sz="2600" b="1" dirty="0" err="1">
                <a:solidFill>
                  <a:schemeClr val="tx2"/>
                </a:solidFill>
              </a:rPr>
              <a:t>мигрантских</a:t>
            </a:r>
            <a:r>
              <a:rPr lang="sr-Cyrl-RS" sz="2600" b="1" dirty="0">
                <a:solidFill>
                  <a:schemeClr val="tx2"/>
                </a:solidFill>
              </a:rPr>
              <a:t> група.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6" cy="927100"/>
          </a:xfrm>
        </p:spPr>
        <p:txBody>
          <a:bodyPr/>
          <a:lstStyle/>
          <a:p>
            <a:pPr lvl="1"/>
            <a:r>
              <a:rPr lang="en-US" sz="3200" dirty="0"/>
              <a:t>ЛОКАЛНО АКЦИОНО</a:t>
            </a:r>
            <a:r>
              <a:rPr lang="sr-Cyrl-RS" sz="3200" dirty="0"/>
              <a:t> </a:t>
            </a:r>
            <a:r>
              <a:rPr lang="en-US" sz="3200" dirty="0"/>
              <a:t>ПЛАНИРАЊЕ</a:t>
            </a:r>
          </a:p>
        </p:txBody>
      </p:sp>
    </p:spTree>
    <p:extLst>
      <p:ext uri="{BB962C8B-B14F-4D97-AF65-F5344CB8AC3E}">
        <p14:creationId xmlns:p14="http://schemas.microsoft.com/office/powerpoint/2010/main" val="375667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648" y="1524000"/>
            <a:ext cx="777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en-US" sz="2600" dirty="0" smtClean="0">
                <a:cs typeface="Arial" panose="020B0604020202020204" pitchFamily="34" charset="0"/>
              </a:rPr>
              <a:t>Сарадња  Комесаријата за избеглице и миграције и </a:t>
            </a:r>
            <a:r>
              <a:rPr lang="sr-Cyrl-CS" altLang="en-US" sz="2600" dirty="0" smtClean="0">
                <a:cs typeface="Arial" panose="020B0604020202020204" pitchFamily="34" charset="0"/>
              </a:rPr>
              <a:t>у</a:t>
            </a:r>
            <a:r>
              <a:rPr lang="ru-RU" altLang="en-US" sz="2600" dirty="0" smtClean="0">
                <a:cs typeface="Arial" panose="020B0604020202020204" pitchFamily="34" charset="0"/>
              </a:rPr>
              <a:t>дружења избеглица из Хрватске и БиХ и интерно расељених лица са Косова и </a:t>
            </a:r>
            <a:r>
              <a:rPr lang="en-US" altLang="en-US" sz="2600" dirty="0" smtClean="0">
                <a:cs typeface="Arial" panose="020B0604020202020204" pitchFamily="34" charset="0"/>
              </a:rPr>
              <a:t>M</a:t>
            </a:r>
            <a:r>
              <a:rPr lang="ru-RU" altLang="en-US" sz="2600" dirty="0" smtClean="0">
                <a:cs typeface="Arial" panose="020B0604020202020204" pitchFamily="34" charset="0"/>
              </a:rPr>
              <a:t>етохије значајна је за решавање проблема ове популације, како у месту/држави претходног пребивалишта, тако и у процесу интеграције у Републици Србији.</a:t>
            </a:r>
            <a:endParaRPr lang="en-US" altLang="en-US" sz="2600" dirty="0" smtClean="0"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7820026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6" cy="838200"/>
          </a:xfrm>
        </p:spPr>
        <p:txBody>
          <a:bodyPr/>
          <a:lstStyle/>
          <a:p>
            <a:pPr lvl="1"/>
            <a:r>
              <a:rPr lang="sr-Cyrl-RS" sz="3200" dirty="0" smtClean="0"/>
              <a:t> ЈАВНИ ПОЗИВИ-БУЏЕТ</a:t>
            </a:r>
            <a:endParaRPr lang="en-US" sz="3200" dirty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295400"/>
            <a:ext cx="78200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Уредбом  </a:t>
            </a:r>
            <a:r>
              <a:rPr lang="ru-RU" sz="2600" smtClean="0"/>
              <a:t>опредељено  за ову годину 180 </a:t>
            </a:r>
            <a:r>
              <a:rPr lang="ru-RU" sz="2600" dirty="0" smtClean="0"/>
              <a:t>мил РСД за решавање потреба избеглица у 60 општина за све три компоненте (пакети ГМ, сеоска домаћенства и доходовне активности)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За ИРЛ опредељено  230 мил РСД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ЈП ће бити ускоро расписани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4730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6" cy="838200"/>
          </a:xfrm>
        </p:spPr>
        <p:txBody>
          <a:bodyPr/>
          <a:lstStyle/>
          <a:p>
            <a:pPr lvl="1"/>
            <a:r>
              <a:rPr lang="sr-Cyrl-RS" sz="3200" dirty="0" smtClean="0"/>
              <a:t> СТАМБЕНЕ ЈЕДИНИЦЕ</a:t>
            </a:r>
            <a:endParaRPr lang="en-US" sz="3200" dirty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295400"/>
            <a:ext cx="78200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2149 стамбених јединица у 62 општине/града било је у јавној </a:t>
            </a:r>
            <a:r>
              <a:rPr lang="ru-RU" sz="2600" dirty="0" smtClean="0"/>
              <a:t>својини </a:t>
            </a:r>
            <a:r>
              <a:rPr lang="ru-RU" sz="2600" dirty="0"/>
              <a:t>Републике Србије чији је корисник Комесаријат за </a:t>
            </a:r>
            <a:r>
              <a:rPr lang="ru-RU" sz="2600" dirty="0" smtClean="0"/>
              <a:t>избеглице </a:t>
            </a:r>
            <a:r>
              <a:rPr lang="ru-RU" sz="2600" dirty="0"/>
              <a:t>и миграције и које су предмет закупа и купопродаје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992 </a:t>
            </a:r>
            <a:r>
              <a:rPr lang="ru-RU" sz="2600" dirty="0"/>
              <a:t>стамбене јединице (самоградња)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1157 </a:t>
            </a:r>
            <a:r>
              <a:rPr lang="ru-RU" sz="2600" dirty="0"/>
              <a:t>стамбених јединица </a:t>
            </a:r>
            <a:r>
              <a:rPr lang="ru-RU" sz="2600" dirty="0" smtClean="0"/>
              <a:t>(делимична</a:t>
            </a:r>
            <a:r>
              <a:rPr lang="en-US" sz="2600" dirty="0" smtClean="0"/>
              <a:t> </a:t>
            </a:r>
            <a:r>
              <a:rPr lang="ru-RU" sz="2600" dirty="0" smtClean="0"/>
              <a:t>/ </a:t>
            </a:r>
            <a:r>
              <a:rPr lang="ru-RU" sz="2600" dirty="0"/>
              <a:t>готова градња)</a:t>
            </a:r>
          </a:p>
          <a:p>
            <a:endParaRPr lang="ru-RU" sz="2600" dirty="0"/>
          </a:p>
          <a:p>
            <a:r>
              <a:rPr lang="ru-RU" sz="2600" dirty="0" smtClean="0"/>
              <a:t>Закључено </a:t>
            </a:r>
            <a:r>
              <a:rPr lang="ru-RU" sz="2600" dirty="0"/>
              <a:t>и оверено </a:t>
            </a:r>
            <a:r>
              <a:rPr lang="ru-RU" sz="2600" dirty="0" smtClean="0"/>
              <a:t>84</a:t>
            </a:r>
            <a:r>
              <a:rPr lang="en-US" sz="2600" dirty="0"/>
              <a:t>8</a:t>
            </a:r>
            <a:r>
              <a:rPr lang="ru-RU" sz="2600" dirty="0" smtClean="0"/>
              <a:t> </a:t>
            </a:r>
            <a:r>
              <a:rPr lang="ru-RU" sz="2600" dirty="0"/>
              <a:t>уговора о купопродаји у </a:t>
            </a:r>
            <a:r>
              <a:rPr lang="ru-RU" sz="2600" dirty="0" smtClean="0"/>
              <a:t>36 општина/градова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8114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88900"/>
            <a:ext cx="7907339" cy="842139"/>
          </a:xfrm>
        </p:spPr>
        <p:txBody>
          <a:bodyPr/>
          <a:lstStyle/>
          <a:p>
            <a:pPr lvl="1"/>
            <a:r>
              <a:rPr lang="sr-Cyrl-RS" sz="3200" dirty="0" smtClean="0"/>
              <a:t>САМОГРАДЊА</a:t>
            </a:r>
            <a:endParaRPr lang="en-US" sz="3200" dirty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4" y="1600200"/>
            <a:ext cx="79073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Укупно 992 стамбене јединице у 37 </a:t>
            </a:r>
            <a:r>
              <a:rPr lang="ru-RU" sz="2600" dirty="0" smtClean="0"/>
              <a:t>општинa</a:t>
            </a:r>
            <a:r>
              <a:rPr lang="en-US" sz="2600" dirty="0" smtClean="0"/>
              <a:t> </a:t>
            </a:r>
            <a:r>
              <a:rPr lang="ru-RU" sz="2600" dirty="0" smtClean="0"/>
              <a:t>/</a:t>
            </a:r>
            <a:r>
              <a:rPr lang="en-US" sz="2600" dirty="0" smtClean="0"/>
              <a:t> </a:t>
            </a:r>
            <a:r>
              <a:rPr lang="ru-RU" sz="2600" dirty="0" smtClean="0"/>
              <a:t>градова</a:t>
            </a:r>
            <a:endParaRPr lang="ru-RU" sz="2600" dirty="0"/>
          </a:p>
          <a:p>
            <a:endParaRPr lang="ru-RU" sz="2600" dirty="0"/>
          </a:p>
          <a:p>
            <a:r>
              <a:rPr lang="ru-RU" sz="2600" dirty="0" smtClean="0"/>
              <a:t>Закључено </a:t>
            </a:r>
            <a:r>
              <a:rPr lang="ru-RU" sz="2600" dirty="0"/>
              <a:t>и оверено 754 уговора о купопродаји у </a:t>
            </a:r>
            <a:r>
              <a:rPr lang="ru-RU" sz="2600" dirty="0" smtClean="0"/>
              <a:t>32 општинe</a:t>
            </a:r>
            <a:r>
              <a:rPr lang="en-US" sz="2600" dirty="0" smtClean="0"/>
              <a:t> </a:t>
            </a:r>
            <a:r>
              <a:rPr lang="ru-RU" sz="2600" dirty="0" smtClean="0"/>
              <a:t>/</a:t>
            </a:r>
            <a:r>
              <a:rPr lang="en-US" sz="2600" dirty="0" smtClean="0"/>
              <a:t> </a:t>
            </a:r>
            <a:r>
              <a:rPr lang="ru-RU" sz="2600" dirty="0" smtClean="0"/>
              <a:t>града</a:t>
            </a:r>
            <a:endParaRPr lang="ru-RU" sz="2600" dirty="0"/>
          </a:p>
          <a:p>
            <a:endParaRPr lang="ru-RU" sz="2600" dirty="0"/>
          </a:p>
          <a:p>
            <a:r>
              <a:rPr lang="ru-RU" sz="2600" dirty="0" smtClean="0"/>
              <a:t>Закључено </a:t>
            </a:r>
            <a:r>
              <a:rPr lang="ru-RU" sz="2600" dirty="0"/>
              <a:t>и оверено 76% уговора о </a:t>
            </a:r>
            <a:r>
              <a:rPr lang="ru-RU" sz="2600" dirty="0" smtClean="0"/>
              <a:t>купопродаји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7339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3" y="1166843"/>
            <a:ext cx="79073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У поступку припреме 24% уговора о купопродаји </a:t>
            </a:r>
          </a:p>
          <a:p>
            <a:endParaRPr lang="ru-R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заказана </a:t>
            </a:r>
            <a:r>
              <a:rPr lang="ru-RU" sz="2600" dirty="0"/>
              <a:t>овера код јавног бележника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донето </a:t>
            </a:r>
            <a:r>
              <a:rPr lang="ru-RU" sz="2600" dirty="0"/>
              <a:t>и уручено решење о усвајању захтева </a:t>
            </a:r>
            <a:r>
              <a:rPr lang="ru-RU" sz="2600" dirty="0" smtClean="0"/>
              <a:t>за </a:t>
            </a:r>
            <a:r>
              <a:rPr lang="ru-RU" sz="2600" dirty="0"/>
              <a:t>закључење уговора о купопродаји и припрема </a:t>
            </a:r>
            <a:r>
              <a:rPr lang="ru-RU" sz="2600" dirty="0" smtClean="0"/>
              <a:t>се</a:t>
            </a:r>
            <a:r>
              <a:rPr lang="en-US" sz="2600" dirty="0" smtClean="0"/>
              <a:t> </a:t>
            </a:r>
            <a:r>
              <a:rPr lang="ru-RU" sz="2600" dirty="0" smtClean="0"/>
              <a:t>уговор </a:t>
            </a:r>
            <a:r>
              <a:rPr lang="ru-RU" sz="2600" dirty="0"/>
              <a:t>о </a:t>
            </a:r>
            <a:r>
              <a:rPr lang="ru-RU" sz="2600" dirty="0" smtClean="0"/>
              <a:t>купопродаји</a:t>
            </a:r>
            <a:endParaRPr lang="ru-R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 </a:t>
            </a:r>
            <a:r>
              <a:rPr lang="ru-RU" sz="2600" dirty="0"/>
              <a:t>току допуна документације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корисници </a:t>
            </a:r>
            <a:r>
              <a:rPr lang="ru-RU" sz="2600" dirty="0"/>
              <a:t>су били одсутни у време потписивања уговора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уређење </a:t>
            </a:r>
            <a:r>
              <a:rPr lang="ru-RU" sz="2600" dirty="0"/>
              <a:t>имовинско правних односа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88900"/>
            <a:ext cx="7907339" cy="842139"/>
          </a:xfrm>
        </p:spPr>
        <p:txBody>
          <a:bodyPr/>
          <a:lstStyle/>
          <a:p>
            <a:pPr lvl="1"/>
            <a:r>
              <a:rPr lang="sr-Cyrl-RS" sz="3200" dirty="0" smtClean="0"/>
              <a:t>САМОГРАДЊА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7642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20025" cy="838200"/>
          </a:xfrm>
        </p:spPr>
        <p:txBody>
          <a:bodyPr/>
          <a:lstStyle/>
          <a:p>
            <a:pPr lvl="1"/>
            <a:r>
              <a:rPr lang="sr-Cyrl-RS" sz="3200" dirty="0" smtClean="0"/>
              <a:t>ДЕЛИМИЧНА И ГОТОВА ГРАДЊА</a:t>
            </a:r>
            <a:endParaRPr lang="en-US" sz="3200" dirty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3" y="1439513"/>
            <a:ext cx="78200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1157 стамбених јединица – делимична и готова </a:t>
            </a:r>
            <a:r>
              <a:rPr lang="ru-RU" sz="2600" dirty="0" smtClean="0"/>
              <a:t>градња</a:t>
            </a:r>
            <a:endParaRPr lang="en-US" sz="2600" dirty="0" smtClean="0"/>
          </a:p>
          <a:p>
            <a:endParaRPr lang="ru-RU" sz="2600" dirty="0"/>
          </a:p>
          <a:p>
            <a:r>
              <a:rPr lang="ru-RU" sz="2600" dirty="0"/>
              <a:t>Закључено је 620 уговора о закупу у 49 </a:t>
            </a:r>
            <a:r>
              <a:rPr lang="ru-RU" sz="2600" dirty="0" smtClean="0"/>
              <a:t>општина/градова</a:t>
            </a:r>
            <a:endParaRPr lang="en-US" sz="2600" dirty="0" smtClean="0"/>
          </a:p>
          <a:p>
            <a:endParaRPr lang="ru-RU" sz="2600" dirty="0"/>
          </a:p>
          <a:p>
            <a:r>
              <a:rPr lang="ru-RU" sz="2600" dirty="0"/>
              <a:t>Закључено је </a:t>
            </a:r>
            <a:r>
              <a:rPr lang="ru-RU" sz="2600" dirty="0" smtClean="0"/>
              <a:t>9</a:t>
            </a:r>
            <a:r>
              <a:rPr lang="en-US" sz="2600" dirty="0" smtClean="0"/>
              <a:t>4</a:t>
            </a:r>
            <a:r>
              <a:rPr lang="ru-RU" sz="2600" dirty="0" smtClean="0"/>
              <a:t> </a:t>
            </a:r>
            <a:r>
              <a:rPr lang="ru-RU" sz="2600" dirty="0"/>
              <a:t>уговора о купопродаји у 8 </a:t>
            </a:r>
            <a:r>
              <a:rPr lang="ru-RU" sz="2600" dirty="0" smtClean="0"/>
              <a:t>општина/градова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1630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3" y="1295400"/>
            <a:ext cx="78200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Преостали уговори о закупу и купопродаји </a:t>
            </a:r>
          </a:p>
          <a:p>
            <a:endParaRPr lang="ru-R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корисници нису поднели захтев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 току је израда решења о усвајању захтева за</a:t>
            </a:r>
            <a:r>
              <a:rPr lang="en-US" sz="2600" dirty="0" smtClean="0"/>
              <a:t> </a:t>
            </a:r>
            <a:r>
              <a:rPr lang="ru-RU" sz="2600" dirty="0" smtClean="0"/>
              <a:t>закључење</a:t>
            </a:r>
            <a:r>
              <a:rPr lang="en-US" sz="2600" dirty="0" smtClean="0"/>
              <a:t> </a:t>
            </a:r>
            <a:r>
              <a:rPr lang="ru-RU" sz="2600" dirty="0" smtClean="0"/>
              <a:t>уговора о закупу и припрема се уговор о закупу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 току је израда решења о усвајању захтева за</a:t>
            </a:r>
            <a:r>
              <a:rPr lang="en-US" sz="2600" dirty="0" smtClean="0"/>
              <a:t> </a:t>
            </a:r>
            <a:r>
              <a:rPr lang="ru-RU" sz="2600" dirty="0" smtClean="0"/>
              <a:t>закључење</a:t>
            </a:r>
            <a:r>
              <a:rPr lang="en-US" sz="2600" dirty="0" smtClean="0"/>
              <a:t> </a:t>
            </a:r>
            <a:r>
              <a:rPr lang="ru-RU" sz="2600" dirty="0" smtClean="0"/>
              <a:t>уговора о купопродаји и припрема се уговор о</a:t>
            </a:r>
            <a:r>
              <a:rPr lang="en-US" sz="2600" dirty="0" smtClean="0"/>
              <a:t> </a:t>
            </a:r>
            <a:r>
              <a:rPr lang="ru-RU" sz="2600" dirty="0" smtClean="0"/>
              <a:t>купопродаји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 току је допуна документације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уређење имовинско правних односа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20025" cy="838200"/>
          </a:xfrm>
        </p:spPr>
        <p:txBody>
          <a:bodyPr/>
          <a:lstStyle/>
          <a:p>
            <a:pPr lvl="1"/>
            <a:r>
              <a:rPr lang="sr-Cyrl-RS" sz="3200" dirty="0" smtClean="0"/>
              <a:t>ДЕЛИМИЧНА И ГОТОВА ГРАДЊА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31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1" y="1981200"/>
            <a:ext cx="7402512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281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r-Cyrl-CS" sz="2200" b="1" dirty="0" smtClean="0">
              <a:latin typeface="Calibri"/>
            </a:endParaRPr>
          </a:p>
          <a:p>
            <a:pPr marL="0" lvl="1" algn="just" defTabSz="912813">
              <a:spcBef>
                <a:spcPct val="20000"/>
              </a:spcBef>
            </a:pPr>
            <a:endParaRPr lang="sr-Cyrl-CS" sz="2200" dirty="0">
              <a:latin typeface="Calibri"/>
            </a:endParaRPr>
          </a:p>
          <a:p>
            <a:pPr marL="622284" lvl="1" indent="-265107" algn="just" defTabSz="912813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sr-Cyrl-CS" sz="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4" y="1143000"/>
            <a:ext cx="79073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Корисници одбијају да закључе уговор о </a:t>
            </a:r>
            <a:r>
              <a:rPr lang="ru-RU" sz="2600" dirty="0" smtClean="0"/>
              <a:t>купопродаји</a:t>
            </a:r>
            <a:endParaRPr lang="ru-RU" sz="2600" dirty="0"/>
          </a:p>
          <a:p>
            <a:endParaRPr lang="ru-R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сматрају </a:t>
            </a:r>
            <a:r>
              <a:rPr lang="ru-RU" sz="2600" dirty="0"/>
              <a:t>да не треба да плате купопродајну цену 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висока </a:t>
            </a:r>
            <a:r>
              <a:rPr lang="ru-RU" sz="2600" dirty="0"/>
              <a:t>купопродајна цена по м2</a:t>
            </a:r>
          </a:p>
          <a:p>
            <a:endParaRPr lang="ru-RU" sz="2600" dirty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Рача </a:t>
            </a:r>
            <a:r>
              <a:rPr lang="ru-RU" sz="2600" dirty="0"/>
              <a:t>- 34.778,55 дин/ 17.389,27 дин/м2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Темерин </a:t>
            </a:r>
            <a:r>
              <a:rPr lang="ru-RU" sz="2600" dirty="0"/>
              <a:t>- 36.000,00 дин/ 18.000,00 дин по м2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Алибунар </a:t>
            </a:r>
            <a:r>
              <a:rPr lang="ru-RU" sz="2600" dirty="0"/>
              <a:t>- 18.000,00 дин/ 9.000 дин/м2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Бачка </a:t>
            </a:r>
            <a:r>
              <a:rPr lang="ru-RU" sz="2600" dirty="0"/>
              <a:t>Топола - 12.761,84 динара/ </a:t>
            </a:r>
            <a:r>
              <a:rPr lang="ru-RU" sz="2600" dirty="0" smtClean="0"/>
              <a:t>6.380,92 </a:t>
            </a:r>
            <a:r>
              <a:rPr lang="ru-RU" sz="2600" dirty="0"/>
              <a:t>дин по </a:t>
            </a:r>
            <a:r>
              <a:rPr lang="ru-RU" sz="2600" dirty="0" smtClean="0"/>
              <a:t>м2</a:t>
            </a:r>
            <a:endParaRPr lang="ru-RU" sz="2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20025" cy="838200"/>
          </a:xfrm>
        </p:spPr>
        <p:txBody>
          <a:bodyPr/>
          <a:lstStyle/>
          <a:p>
            <a:pPr lvl="1"/>
            <a:r>
              <a:rPr lang="sr-Cyrl-RS" sz="3200" dirty="0" smtClean="0"/>
              <a:t>ДЕЛИМИЧНА И ГОТОВА ГРАДЊА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654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1975" y="1463548"/>
            <a:ext cx="7907338" cy="59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altLang="en-US" sz="2600" b="1" kern="0" dirty="0" smtClean="0">
                <a:latin typeface="+mn-lt"/>
              </a:rPr>
              <a:t>РСП у Србији</a:t>
            </a:r>
            <a:endParaRPr lang="en-US" altLang="en-US" sz="2600" b="1" kern="0" dirty="0" smtClean="0">
              <a:latin typeface="+mn-l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61975" y="2202942"/>
            <a:ext cx="7907339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kern="0" dirty="0" smtClean="0"/>
              <a:t>O</a:t>
            </a:r>
            <a:r>
              <a:rPr lang="sr-Cyrl-RS" sz="2600" kern="0" dirty="0" smtClean="0"/>
              <a:t>д 2014. године у Србији се ре</a:t>
            </a:r>
            <a:r>
              <a:rPr lang="en-US" sz="2600" kern="0" dirty="0" smtClean="0"/>
              <a:t>a</a:t>
            </a:r>
            <a:r>
              <a:rPr lang="sr-Cyrl-RS" sz="2600" kern="0" dirty="0" smtClean="0"/>
              <a:t>лизује 7 потпројеката РСП-а</a:t>
            </a:r>
            <a:endParaRPr lang="en-US" sz="2600" kern="0" dirty="0" smtClean="0"/>
          </a:p>
          <a:p>
            <a:endParaRPr lang="sr-Cyrl-RS" sz="2600" kern="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Уз потпројекте који се реализују, Србији је одобрен и ПП9 чије се потписивање очекује.</a:t>
            </a:r>
          </a:p>
          <a:p>
            <a:endParaRPr lang="sr-Cyrl-RS" sz="2600" kern="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Укупна вредност пројеката у Србији је </a:t>
            </a:r>
            <a:r>
              <a:rPr lang="sr-Cyrl-RS" sz="2600" b="1" kern="0" dirty="0" smtClean="0"/>
              <a:t>146.989.894 ЕУР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61974" y="76200"/>
            <a:ext cx="783609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3200" kern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7132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/>
          </p:cNvPr>
          <p:cNvSpPr txBox="1">
            <a:spLocks/>
          </p:cNvSpPr>
          <p:nvPr/>
        </p:nvSpPr>
        <p:spPr bwMode="auto">
          <a:xfrm>
            <a:off x="490728" y="1143000"/>
            <a:ext cx="7907339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377" eaLnBrk="1" fontAlgn="auto" hangingPunct="1">
              <a:spcAft>
                <a:spcPts val="0"/>
              </a:spcAft>
              <a:defRPr/>
            </a:pPr>
            <a:r>
              <a:rPr lang="sr-Cyrl-RS" sz="2600" kern="0" dirty="0" smtClean="0">
                <a:latin typeface="+mn-lt"/>
              </a:rPr>
              <a:t>Одобрени потпројекти </a:t>
            </a:r>
            <a:endParaRPr lang="en-GB" sz="2600" kern="0" dirty="0">
              <a:latin typeface="+mn-lt"/>
            </a:endParaRPr>
          </a:p>
        </p:txBody>
      </p:sp>
      <p:graphicFrame>
        <p:nvGraphicFramePr>
          <p:cNvPr id="67" name="Table 6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8693"/>
              </p:ext>
            </p:extLst>
          </p:nvPr>
        </p:nvGraphicFramePr>
        <p:xfrm>
          <a:off x="368300" y="2083304"/>
          <a:ext cx="8280401" cy="2895075"/>
        </p:xfrm>
        <a:graphic>
          <a:graphicData uri="http://schemas.openxmlformats.org/drawingml/2006/table">
            <a:tbl>
              <a:tblPr firstRow="1" bandRow="1"/>
              <a:tblGrid>
                <a:gridCol w="647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</a:rPr>
                        <a:t>СРБ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RS" sz="1400" dirty="0" smtClean="0"/>
                        <a:t>МЕУР</a:t>
                      </a:r>
                      <a:endParaRPr lang="en-US" sz="1400" dirty="0"/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2015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2016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2017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2018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2019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2020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2021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r-Cyrl-RS" sz="1400" dirty="0" smtClean="0"/>
                        <a:t>СРБ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2.212.500 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2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13.062.936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sr-Cyrl-RS" sz="1400" baseline="0" dirty="0" smtClean="0"/>
                        <a:t> </a:t>
                      </a:r>
                      <a:r>
                        <a:rPr lang="en-US" sz="1400" dirty="0" smtClean="0"/>
                        <a:t>3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13.642.918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18.666.664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5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46.773.758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7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9.166.861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/>
                        <a:t>C</a:t>
                      </a:r>
                      <a:r>
                        <a:rPr lang="sr-Cyrl-RS" sz="1400" dirty="0" smtClean="0"/>
                        <a:t>РБ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8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19.873.866</a:t>
                      </a: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/>
                        <a:t>СРБ</a:t>
                      </a:r>
                      <a:r>
                        <a:rPr lang="sr-Cyrl-RS" sz="1400" baseline="0" dirty="0" smtClean="0"/>
                        <a:t> </a:t>
                      </a:r>
                      <a:r>
                        <a:rPr lang="en-US" sz="1400" dirty="0" smtClean="0"/>
                        <a:t>9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43" marR="91443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23.590.391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68" name="Group 10"/>
          <p:cNvGrpSpPr>
            <a:grpSpLocks/>
          </p:cNvGrpSpPr>
          <p:nvPr/>
        </p:nvGrpSpPr>
        <p:grpSpPr bwMode="auto">
          <a:xfrm>
            <a:off x="381000" y="1600200"/>
            <a:ext cx="8244408" cy="4389862"/>
            <a:chOff x="480969" y="1423744"/>
            <a:chExt cx="8245042" cy="4389390"/>
          </a:xfrm>
        </p:grpSpPr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7700084" y="1423744"/>
              <a:ext cx="1025927" cy="30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II</a:t>
              </a:r>
              <a:r>
                <a:rPr kumimoji="0" lang="sr-Cyrl-R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ФАЗА</a:t>
              </a:r>
              <a:r>
                <a:rPr kumimoji="0" lang="en-U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70" name="Straight Connector 69">
              <a:extLst/>
            </p:cNvPr>
            <p:cNvCxnSpPr/>
            <p:nvPr/>
          </p:nvCxnSpPr>
          <p:spPr>
            <a:xfrm>
              <a:off x="7985658" y="1857588"/>
              <a:ext cx="0" cy="323974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71" name="TextBox 13"/>
            <p:cNvSpPr txBox="1">
              <a:spLocks noChangeArrowheads="1"/>
            </p:cNvSpPr>
            <p:nvPr/>
          </p:nvSpPr>
          <p:spPr bwMode="auto">
            <a:xfrm>
              <a:off x="480969" y="4889903"/>
              <a:ext cx="5027135" cy="9232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Укупно одобрено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1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46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.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9</a:t>
              </a:r>
              <a:r>
                <a:rPr kumimoji="0" lang="sr-Latn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ЕУР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Укупно из РСП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фонда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1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27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ЕУР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Национална контрибуција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18.7</a:t>
              </a:r>
              <a:r>
                <a:rPr kumimoji="0" lang="sr-Latn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sr-Cyrl-R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rPr>
                <a:t>ЕУР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72" name="Straight Connector 71">
              <a:extLst/>
            </p:cNvPr>
            <p:cNvCxnSpPr>
              <a:cxnSpLocks/>
            </p:cNvCxnSpPr>
            <p:nvPr/>
          </p:nvCxnSpPr>
          <p:spPr>
            <a:xfrm flipV="1">
              <a:off x="5531399" y="5067211"/>
              <a:ext cx="2477553" cy="13792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488949" y="1794379"/>
            <a:ext cx="2303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Потписан Споразум о донацији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4" name="TextBox 16"/>
          <p:cNvSpPr txBox="1">
            <a:spLocks noChangeArrowheads="1"/>
          </p:cNvSpPr>
          <p:nvPr/>
        </p:nvSpPr>
        <p:spPr bwMode="auto">
          <a:xfrm>
            <a:off x="3122757" y="1774450"/>
            <a:ext cx="1806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Рок за спровођење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5" name="Diamond 74">
            <a:extLst/>
          </p:cNvPr>
          <p:cNvSpPr/>
          <p:nvPr/>
        </p:nvSpPr>
        <p:spPr>
          <a:xfrm>
            <a:off x="2671762" y="2610354"/>
            <a:ext cx="144463" cy="179387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Diamond 75">
            <a:extLst/>
          </p:cNvPr>
          <p:cNvSpPr/>
          <p:nvPr/>
        </p:nvSpPr>
        <p:spPr>
          <a:xfrm>
            <a:off x="2887662" y="2942141"/>
            <a:ext cx="144463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Diamond 76">
            <a:extLst/>
          </p:cNvPr>
          <p:cNvSpPr/>
          <p:nvPr/>
        </p:nvSpPr>
        <p:spPr>
          <a:xfrm>
            <a:off x="2924175" y="3258054"/>
            <a:ext cx="144462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Diamond 77">
            <a:extLst/>
          </p:cNvPr>
          <p:cNvSpPr/>
          <p:nvPr/>
        </p:nvSpPr>
        <p:spPr>
          <a:xfrm>
            <a:off x="3068637" y="3518404"/>
            <a:ext cx="142875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Diamond 78">
            <a:extLst/>
          </p:cNvPr>
          <p:cNvSpPr/>
          <p:nvPr/>
        </p:nvSpPr>
        <p:spPr>
          <a:xfrm>
            <a:off x="3679825" y="3805741"/>
            <a:ext cx="144462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Diamond 79">
            <a:extLst/>
          </p:cNvPr>
          <p:cNvSpPr/>
          <p:nvPr/>
        </p:nvSpPr>
        <p:spPr>
          <a:xfrm>
            <a:off x="5227637" y="4151816"/>
            <a:ext cx="144463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Diamond 80">
            <a:extLst/>
          </p:cNvPr>
          <p:cNvSpPr/>
          <p:nvPr/>
        </p:nvSpPr>
        <p:spPr>
          <a:xfrm>
            <a:off x="5911850" y="4728079"/>
            <a:ext cx="144462" cy="180975"/>
          </a:xfrm>
          <a:prstGeom prst="diamon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>
            <a:extLst/>
          </p:cNvPr>
          <p:cNvSpPr/>
          <p:nvPr/>
        </p:nvSpPr>
        <p:spPr>
          <a:xfrm>
            <a:off x="2835275" y="2616704"/>
            <a:ext cx="3313112" cy="17938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>
            <a:extLst/>
          </p:cNvPr>
          <p:cNvSpPr/>
          <p:nvPr/>
        </p:nvSpPr>
        <p:spPr>
          <a:xfrm>
            <a:off x="3103562" y="2958016"/>
            <a:ext cx="3600450" cy="18097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>
            <a:extLst/>
          </p:cNvPr>
          <p:cNvSpPr/>
          <p:nvPr/>
        </p:nvSpPr>
        <p:spPr>
          <a:xfrm>
            <a:off x="3103562" y="3246941"/>
            <a:ext cx="3960813" cy="1793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>
            <a:extLst/>
          </p:cNvPr>
          <p:cNvSpPr/>
          <p:nvPr/>
        </p:nvSpPr>
        <p:spPr>
          <a:xfrm>
            <a:off x="3255962" y="3534279"/>
            <a:ext cx="3808413" cy="18097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>
            <a:extLst/>
          </p:cNvPr>
          <p:cNvSpPr/>
          <p:nvPr/>
        </p:nvSpPr>
        <p:spPr>
          <a:xfrm>
            <a:off x="3860800" y="3823204"/>
            <a:ext cx="3203575" cy="17938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>
            <a:extLst/>
          </p:cNvPr>
          <p:cNvSpPr/>
          <p:nvPr/>
        </p:nvSpPr>
        <p:spPr>
          <a:xfrm>
            <a:off x="5408612" y="4167691"/>
            <a:ext cx="2447925" cy="1841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>
            <a:extLst/>
          </p:cNvPr>
          <p:cNvSpPr/>
          <p:nvPr/>
        </p:nvSpPr>
        <p:spPr>
          <a:xfrm>
            <a:off x="5876925" y="4456616"/>
            <a:ext cx="1979612" cy="1793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/>
          </p:cNvPr>
          <p:cNvSpPr/>
          <p:nvPr/>
        </p:nvSpPr>
        <p:spPr>
          <a:xfrm>
            <a:off x="6127750" y="4743954"/>
            <a:ext cx="1728787" cy="179387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40"/>
          <p:cNvSpPr txBox="1">
            <a:spLocks noChangeArrowheads="1"/>
          </p:cNvSpPr>
          <p:nvPr/>
        </p:nvSpPr>
        <p:spPr bwMode="auto">
          <a:xfrm>
            <a:off x="6716077" y="1620562"/>
            <a:ext cx="1025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I</a:t>
            </a:r>
            <a:r>
              <a:rPr kumimoji="0" lang="sr-Cyrl-R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ФАЗА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91" name="Straight Connector 90">
            <a:extLst/>
          </p:cNvPr>
          <p:cNvCxnSpPr/>
          <p:nvPr/>
        </p:nvCxnSpPr>
        <p:spPr>
          <a:xfrm>
            <a:off x="7135812" y="2029329"/>
            <a:ext cx="0" cy="324008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2" name="Diamond 91">
            <a:extLst/>
          </p:cNvPr>
          <p:cNvSpPr/>
          <p:nvPr/>
        </p:nvSpPr>
        <p:spPr>
          <a:xfrm>
            <a:off x="5695950" y="4439154"/>
            <a:ext cx="144462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Diamond 92">
            <a:extLst/>
          </p:cNvPr>
          <p:cNvSpPr/>
          <p:nvPr/>
        </p:nvSpPr>
        <p:spPr>
          <a:xfrm>
            <a:off x="4256087" y="3518404"/>
            <a:ext cx="144463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Diamond 93">
            <a:extLst/>
          </p:cNvPr>
          <p:cNvSpPr/>
          <p:nvPr/>
        </p:nvSpPr>
        <p:spPr>
          <a:xfrm>
            <a:off x="381000" y="1830891"/>
            <a:ext cx="144462" cy="180975"/>
          </a:xfrm>
          <a:prstGeom prst="diamond">
            <a:avLst/>
          </a:prstGeom>
          <a:solidFill>
            <a:srgbClr val="FF0000"/>
          </a:solidFill>
          <a:ln w="25400" cap="flat" cmpd="sng" algn="ctr">
            <a:solidFill>
              <a:srgbClr val="DC1E3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>
            <a:extLst/>
          </p:cNvPr>
          <p:cNvSpPr/>
          <p:nvPr/>
        </p:nvSpPr>
        <p:spPr>
          <a:xfrm>
            <a:off x="3005055" y="1828690"/>
            <a:ext cx="110028" cy="15433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/>
          </p:cNvPr>
          <p:cNvSpPr/>
          <p:nvPr/>
        </p:nvSpPr>
        <p:spPr>
          <a:xfrm>
            <a:off x="7062787" y="3827966"/>
            <a:ext cx="360363" cy="171450"/>
          </a:xfrm>
          <a:prstGeom prst="rect">
            <a:avLst/>
          </a:prstGeom>
          <a:solidFill>
            <a:srgbClr val="4F81BD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1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31220" y="1417182"/>
            <a:ext cx="8173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sz="2600" b="1" dirty="0" smtClean="0">
                <a:solidFill>
                  <a:srgbClr val="1F497D">
                    <a:lumMod val="75000"/>
                  </a:srgbClr>
                </a:solidFill>
                <a:latin typeface="+mn-lt"/>
              </a:rPr>
              <a:t>ИЗГРАДЊА СТАМБЕНИХ ЈЕДИНИЦА</a:t>
            </a:r>
            <a:endParaRPr lang="en-GB" sz="2600" dirty="0">
              <a:solidFill>
                <a:srgbClr val="1F497D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1974" y="190962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СРБ</a:t>
            </a:r>
            <a:r>
              <a:rPr lang="en-GB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2-8 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75075"/>
              </p:ext>
            </p:extLst>
          </p:nvPr>
        </p:nvGraphicFramePr>
        <p:xfrm>
          <a:off x="641534" y="2667000"/>
          <a:ext cx="7827779" cy="2002622"/>
        </p:xfrm>
        <a:graphic>
          <a:graphicData uri="http://schemas.openxmlformats.org/drawingml/2006/table">
            <a:tbl>
              <a:tblPr firstRow="1" firstCol="1" bandRow="1"/>
              <a:tblGrid>
                <a:gridCol w="1078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0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31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7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84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5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БРОЈ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ИЗАБРАНИХ КОРИСНИКА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</a:rPr>
                        <a:t>ТЕНДЕРСКА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ПРОЦЕДУРА ЗАВРШЕНИ РАДОВИ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РАДОВИ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ТОКУ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ЗАВРШЕНИ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РАДОВИ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Издате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употребне дозволе усељени корсиници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2321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84,4%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41,6%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10,9%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10,1%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7820026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1975" y="1401763"/>
            <a:ext cx="782002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sr-Cyrl-CS" altLang="en-US" sz="2600" dirty="0" smtClean="0">
                <a:cs typeface="Arial" panose="020B0604020202020204" pitchFamily="34" charset="0"/>
              </a:rPr>
              <a:t>У протеклих десет година </a:t>
            </a:r>
            <a:r>
              <a:rPr lang="sr-Cyrl-CS" altLang="en-US" sz="2600" dirty="0">
                <a:cs typeface="Arial" panose="020B0604020202020204" pitchFamily="34" charset="0"/>
              </a:rPr>
              <a:t>Комесаријат </a:t>
            </a:r>
            <a:r>
              <a:rPr lang="sr-Cyrl-CS" altLang="en-US" sz="2600" dirty="0" smtClean="0">
                <a:cs typeface="Arial" panose="020B0604020202020204" pitchFamily="34" charset="0"/>
              </a:rPr>
              <a:t>је </a:t>
            </a:r>
            <a:r>
              <a:rPr lang="sr-Cyrl-CS" altLang="en-US" sz="2600" dirty="0">
                <a:cs typeface="Arial" panose="020B0604020202020204" pitchFamily="34" charset="0"/>
              </a:rPr>
              <a:t>подржао значајан број пројеката удружења избеглица и интерно расељених лица  који су од значаја за ову популацију:</a:t>
            </a: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906400" y="1204380"/>
            <a:ext cx="3352800" cy="33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1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СРБ</a:t>
            </a: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2/4  </a:t>
            </a:r>
            <a:r>
              <a:rPr lang="sr-Cyrl-RS" sz="1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РАДОВИ У ТОКУ</a:t>
            </a:r>
            <a:endParaRPr lang="en-US" sz="1800" kern="0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754" y="1752079"/>
            <a:ext cx="8229600" cy="4373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kern="0" smtClean="0"/>
          </a:p>
          <a:p>
            <a:pPr lvl="1"/>
            <a:endParaRPr lang="en-US" kern="0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8" y="1612694"/>
            <a:ext cx="2466975" cy="1621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38" y="16126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Вршац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" y="3369179"/>
            <a:ext cx="2435860" cy="33964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953" y="3406888"/>
            <a:ext cx="137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Крушевац</a:t>
            </a:r>
            <a:endParaRPr lang="en-US" dirty="0"/>
          </a:p>
        </p:txBody>
      </p:sp>
      <p:pic>
        <p:nvPicPr>
          <p:cNvPr id="14" name="Picture 13" descr="C:\Users\m.bojic\AppData\Local\Microsoft\Windows\INetCache\Content.Outlook\7J3MBRZ4\20180426paracin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b="19918"/>
          <a:stretch/>
        </p:blipFill>
        <p:spPr bwMode="auto">
          <a:xfrm>
            <a:off x="3124200" y="1617435"/>
            <a:ext cx="2488883" cy="161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99000" y="1605480"/>
            <a:ext cx="1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Параћин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28" y="1612695"/>
            <a:ext cx="2727960" cy="16217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3801" y="1658013"/>
            <a:ext cx="11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Темерин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17678"/>
            <a:ext cx="2488883" cy="2024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78546" y="3375224"/>
            <a:ext cx="149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Зрењанин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0077" y="3491381"/>
            <a:ext cx="2991523" cy="22512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3514889"/>
            <a:ext cx="138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Сремска Митровица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7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251089" y="1182469"/>
            <a:ext cx="645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>
                <a:latin typeface="+mj-lt"/>
              </a:rPr>
              <a:t>СРБ</a:t>
            </a:r>
            <a:r>
              <a:rPr lang="en-GB" dirty="0" smtClean="0">
                <a:latin typeface="+mj-lt"/>
              </a:rPr>
              <a:t>5 – 270 </a:t>
            </a:r>
            <a:r>
              <a:rPr lang="sr-Cyrl-RS" dirty="0" smtClean="0">
                <a:latin typeface="+mj-lt"/>
              </a:rPr>
              <a:t>СТАМБЕНИХ ЈЕДИНИЦА КАМЕНДИН</a:t>
            </a:r>
            <a:r>
              <a:rPr lang="en-GB" dirty="0" smtClean="0">
                <a:latin typeface="+mj-lt"/>
              </a:rPr>
              <a:t>,</a:t>
            </a:r>
          </a:p>
          <a:p>
            <a:pPr algn="ctr"/>
            <a:r>
              <a:rPr lang="sr-Cyrl-RS" dirty="0" smtClean="0">
                <a:latin typeface="+mj-lt"/>
              </a:rPr>
              <a:t>БЕОГРАД, радови у току</a:t>
            </a:r>
            <a:endParaRPr lang="en-GB" dirty="0">
              <a:latin typeface="+mj-lt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5" y="1845369"/>
            <a:ext cx="2980875" cy="226119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89871"/>
            <a:ext cx="3657600" cy="2381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8071" y="4398731"/>
            <a:ext cx="3481529" cy="2383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1849799"/>
            <a:ext cx="3014920" cy="22611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8130" y="1855028"/>
            <a:ext cx="1695892" cy="22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3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3060" y="1393966"/>
            <a:ext cx="817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sz="2000" b="1" dirty="0" smtClean="0">
                <a:latin typeface="+mn-lt"/>
              </a:rPr>
              <a:t>МОНТАЖНЕ КУЋЕ</a:t>
            </a:r>
            <a:endParaRPr lang="en-GB" sz="2000" dirty="0">
              <a:latin typeface="+mn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48261"/>
              </p:ext>
            </p:extLst>
          </p:nvPr>
        </p:nvGraphicFramePr>
        <p:xfrm>
          <a:off x="463846" y="2073520"/>
          <a:ext cx="8411860" cy="2047658"/>
        </p:xfrm>
        <a:graphic>
          <a:graphicData uri="http://schemas.openxmlformats.org/drawingml/2006/table">
            <a:tbl>
              <a:tblPr firstRow="1" firstCol="1" bandRow="1"/>
              <a:tblGrid>
                <a:gridCol w="907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1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8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7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08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БРОЈ ИЗАБРАНИХ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КОРИСНИКА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</a:rPr>
                        <a:t>ЗАВРШЕНА ТЕНДЕРСКА ПРОЦЕДУРА ПРОЈЕКТОВАЊЕ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И ГРАДЊА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</a:rPr>
                        <a:t>РАДОВИ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ПОЧЕТИ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</a:rPr>
                        <a:t>РАДОВИ ЗАВРШЕНИ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Издате употребне дозволе/ усељени корсиници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СПОРНИ СЛУЧАЈЕВИ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91,0%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79,9%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63,8%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18,0%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3,9%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63846" y="1594021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latin typeface="+mn-lt"/>
              </a:rPr>
              <a:t>СРБ</a:t>
            </a:r>
            <a:r>
              <a:rPr lang="en-GB" b="1" dirty="0" smtClean="0">
                <a:latin typeface="+mn-lt"/>
              </a:rPr>
              <a:t>1 - </a:t>
            </a:r>
            <a:r>
              <a:rPr lang="en-GB" b="1" dirty="0">
                <a:latin typeface="+mn-lt"/>
              </a:rPr>
              <a:t>8 </a:t>
            </a:r>
            <a:endParaRPr lang="en-US" dirty="0">
              <a:latin typeface="+mn-lt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" y="4267200"/>
            <a:ext cx="3103378" cy="198120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02" y="4267200"/>
            <a:ext cx="2987197" cy="199303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1000" y="6221549"/>
            <a:ext cx="1130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СУРЧИН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8406" y="6248400"/>
            <a:ext cx="3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ИНЂИЈА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62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1974" y="1414749"/>
            <a:ext cx="783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sz="2000" b="1" dirty="0" smtClean="0">
                <a:latin typeface="+mn-lt"/>
              </a:rPr>
              <a:t>ГРАЂЕВИНСКИ МАТЕРИЈАЛ</a:t>
            </a:r>
            <a:endParaRPr lang="en-GB" sz="2000" b="1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63040"/>
              </p:ext>
            </p:extLst>
          </p:nvPr>
        </p:nvGraphicFramePr>
        <p:xfrm>
          <a:off x="490214" y="2221324"/>
          <a:ext cx="8208778" cy="2047658"/>
        </p:xfrm>
        <a:graphic>
          <a:graphicData uri="http://schemas.openxmlformats.org/drawingml/2006/table">
            <a:tbl>
              <a:tblPr firstRow="1" firstCol="1" bandRow="1"/>
              <a:tblGrid>
                <a:gridCol w="1165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6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6754">
                  <a:extLst>
                    <a:ext uri="{9D8B030D-6E8A-4147-A177-3AD203B41FA5}">
                      <a16:colId xmlns:a16="http://schemas.microsoft.com/office/drawing/2014/main" xmlns="" val="522403323"/>
                    </a:ext>
                  </a:extLst>
                </a:gridCol>
              </a:tblGrid>
              <a:tr h="808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БРОЈ ИЗАБРАНИХ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КОРИСНИКА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ТЕНДЕРСКА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ПРОЦЕДУРА ЗАВРШЕНА ЗА НАБАВКУ МАТЕРИЈАЛА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ИСПОРУЧЕНИ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ПАКЕТИ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</a:rPr>
                        <a:t>ЗАВРШЕНА УГРАДЊА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СПОРНИ СЛУЧАЈЕВИ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1846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94,8%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41,4%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704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38,1%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19,1%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82134" y="180814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latin typeface="+mn-lt"/>
              </a:rPr>
              <a:t>СРБ</a:t>
            </a:r>
            <a:r>
              <a:rPr lang="en-GB" b="1" dirty="0" smtClean="0">
                <a:latin typeface="+mn-lt"/>
              </a:rPr>
              <a:t>1 -8 </a:t>
            </a:r>
            <a:endParaRPr lang="en-US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4" y="4343400"/>
            <a:ext cx="2843550" cy="1895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37" y="4329390"/>
            <a:ext cx="2843550" cy="1895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4177" y="6243440"/>
            <a:ext cx="184858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Александровац</a:t>
            </a:r>
            <a:endParaRPr lang="en-US" dirty="0">
              <a:solidFill>
                <a:prstClr val="black"/>
              </a:solidFill>
              <a:latin typeface="+mn-lt"/>
              <a:ea typeface="Calibri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1712" y="6249610"/>
            <a:ext cx="122886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Пиносава</a:t>
            </a:r>
            <a:endParaRPr lang="en-US" dirty="0">
              <a:solidFill>
                <a:prstClr val="black"/>
              </a:solidFill>
              <a:latin typeface="+mn-lt"/>
              <a:ea typeface="Calibri" charset="0"/>
              <a:cs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0246" y="6292861"/>
            <a:ext cx="91563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Инђија</a:t>
            </a:r>
            <a:endParaRPr lang="en-US" dirty="0">
              <a:solidFill>
                <a:prstClr val="black"/>
              </a:solidFill>
              <a:latin typeface="+mn-lt"/>
              <a:ea typeface="Calibri" charset="0"/>
              <a:cs typeface="Times New Roman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2E25964-F140-DD48-BA7D-2ABAB1774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1" y="4353910"/>
            <a:ext cx="2510113" cy="1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6734" y="1357117"/>
            <a:ext cx="7836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sz="2000" b="1" dirty="0" smtClean="0">
                <a:latin typeface="+mj-lt"/>
              </a:rPr>
              <a:t>КУПОВИНА СЕОСКИХ КУЋА</a:t>
            </a:r>
            <a:endParaRPr lang="en-GB" sz="2000" dirty="0"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56442"/>
              </p:ext>
            </p:extLst>
          </p:nvPr>
        </p:nvGraphicFramePr>
        <p:xfrm>
          <a:off x="1116794" y="1986718"/>
          <a:ext cx="6560122" cy="1802294"/>
        </p:xfrm>
        <a:graphic>
          <a:graphicData uri="http://schemas.openxmlformats.org/drawingml/2006/table">
            <a:tbl>
              <a:tblPr firstRow="1" firstCol="1" bandRow="1"/>
              <a:tblGrid>
                <a:gridCol w="1204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3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БРОЈ ИЗАБРАНИХ КОРИСНИКА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КУПЉЕНО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ЗАВРШЕН</a:t>
                      </a:r>
                      <a:r>
                        <a:rPr lang="sr-Cyrl-R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ТЕНДЕР ЗА МАЛИ ГРАНТ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87,2%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57,1%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98837" y="149894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latin typeface="+mn-lt"/>
              </a:rPr>
              <a:t>СРБ</a:t>
            </a:r>
            <a:r>
              <a:rPr lang="en-GB" b="1" dirty="0" smtClean="0">
                <a:latin typeface="+mn-lt"/>
              </a:rPr>
              <a:t>2 </a:t>
            </a:r>
            <a:r>
              <a:rPr lang="en-GB" b="1" dirty="0">
                <a:latin typeface="+mn-lt"/>
              </a:rPr>
              <a:t>- </a:t>
            </a:r>
            <a:r>
              <a:rPr lang="en-GB" b="1" dirty="0" smtClean="0">
                <a:latin typeface="+mn-lt"/>
              </a:rPr>
              <a:t>8 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838" y="640080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Лајковац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2101" y="6400800"/>
            <a:ext cx="30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prstClr val="black"/>
                </a:solidFill>
                <a:latin typeface="+mn-lt"/>
              </a:rPr>
              <a:t>Обреновац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0" y="4074977"/>
            <a:ext cx="3076575" cy="226695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5" y="4074977"/>
            <a:ext cx="3276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61973" y="1447799"/>
            <a:ext cx="7836094" cy="3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2600" b="1" kern="0" dirty="0" smtClean="0">
                <a:solidFill>
                  <a:schemeClr val="tx2">
                    <a:lumMod val="75000"/>
                  </a:schemeClr>
                </a:solidFill>
              </a:rPr>
              <a:t>КУПОВИНА СТАНОВА</a:t>
            </a:r>
            <a:endParaRPr lang="en-US" sz="26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1972" y="2001000"/>
            <a:ext cx="7907341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Планирано </a:t>
            </a:r>
            <a:r>
              <a:rPr lang="en-US" sz="2600" kern="0" dirty="0" smtClean="0"/>
              <a:t>130</a:t>
            </a:r>
            <a:r>
              <a:rPr lang="sr-Cyrl-RS" sz="2600" kern="0" dirty="0" smtClean="0"/>
              <a:t> стамбених јединица</a:t>
            </a:r>
            <a:endParaRPr lang="en-US" sz="2600" kern="0" dirty="0" smtClean="0"/>
          </a:p>
          <a:p>
            <a:pPr algn="just"/>
            <a:endParaRPr lang="en-US" sz="2600" b="1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Завршен избор корисника јун</a:t>
            </a:r>
            <a:r>
              <a:rPr lang="en-US" sz="2600" kern="0" dirty="0" smtClean="0"/>
              <a:t>/</a:t>
            </a:r>
            <a:r>
              <a:rPr lang="sr-Cyrl-RS" sz="2600" kern="0" dirty="0" smtClean="0"/>
              <a:t>јул</a:t>
            </a:r>
            <a:r>
              <a:rPr lang="en-US" sz="2600" kern="0" dirty="0" smtClean="0"/>
              <a:t> 2018</a:t>
            </a:r>
            <a:endParaRPr lang="en-US" sz="2600" b="1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600" kern="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Приручник за куповину станова одобрен од ЦЕБА-а у марту 2018</a:t>
            </a:r>
            <a:endParaRPr lang="en-US" sz="26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600" kern="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Планирано спровођење компоненте</a:t>
            </a:r>
            <a:r>
              <a:rPr lang="en-US" sz="2600" kern="0" dirty="0" smtClean="0"/>
              <a:t>: </a:t>
            </a:r>
            <a:r>
              <a:rPr lang="sr-Cyrl-RS" sz="2600" kern="0" dirty="0" smtClean="0"/>
              <a:t>април </a:t>
            </a:r>
            <a:r>
              <a:rPr lang="en-US" sz="2600" kern="0" dirty="0" smtClean="0"/>
              <a:t>2018 – </a:t>
            </a:r>
            <a:r>
              <a:rPr lang="sr-Cyrl-RS" sz="2600" kern="0" dirty="0" smtClean="0"/>
              <a:t>март</a:t>
            </a:r>
            <a:r>
              <a:rPr lang="en-US" sz="2600" kern="0" dirty="0" smtClean="0"/>
              <a:t> 2019</a:t>
            </a:r>
            <a:endParaRPr lang="en-US" sz="26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2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61973" y="1447799"/>
            <a:ext cx="7836094" cy="3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2600" b="1" kern="0" dirty="0">
                <a:solidFill>
                  <a:schemeClr val="tx2">
                    <a:lumMod val="75000"/>
                  </a:schemeClr>
                </a:solidFill>
              </a:rPr>
              <a:t>ИМПЛЕМЕНТАЦИЈА РСП-а/СРБ1-8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09586"/>
              </p:ext>
            </p:extLst>
          </p:nvPr>
        </p:nvGraphicFramePr>
        <p:xfrm>
          <a:off x="723517" y="1977113"/>
          <a:ext cx="7513005" cy="4704210"/>
        </p:xfrm>
        <a:graphic>
          <a:graphicData uri="http://schemas.openxmlformats.org/drawingml/2006/table">
            <a:tbl>
              <a:tblPr firstRow="1" firstCol="1" bandRow="1"/>
              <a:tblGrid>
                <a:gridCol w="2172083">
                  <a:extLst>
                    <a:ext uri="{9D8B030D-6E8A-4147-A177-3AD203B41FA5}">
                      <a16:colId xmlns:a16="http://schemas.microsoft.com/office/drawing/2014/main" xmlns="" val="1227684656"/>
                    </a:ext>
                  </a:extLst>
                </a:gridCol>
                <a:gridCol w="1163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2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3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СТАМБЕНО</a:t>
                      </a:r>
                      <a:r>
                        <a:rPr lang="sr-Cyrl-RS" sz="1300" baseline="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РЕШЕЊЕ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300" dirty="0" smtClean="0">
                          <a:solidFill>
                            <a:schemeClr val="bg1"/>
                          </a:solidFill>
                          <a:effectLst/>
                        </a:rPr>
                        <a:t>ЦИЉ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3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БРОЈ ИЗАБРАНИХ КОРИСНИКА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300" dirty="0" smtClean="0">
                          <a:solidFill>
                            <a:schemeClr val="bg1"/>
                          </a:solidFill>
                          <a:effectLst/>
                        </a:rPr>
                        <a:t>ИСПОРУЧЕНА</a:t>
                      </a:r>
                      <a:r>
                        <a:rPr lang="sr-Cyrl-RS" sz="13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СТАМБЕНА РЕШЕЊА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300" dirty="0" smtClean="0">
                          <a:solidFill>
                            <a:schemeClr val="bg1"/>
                          </a:solidFill>
                          <a:effectLst/>
                        </a:rPr>
                        <a:t>ПЛАНИРАНО ДО КРАЈА 2018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СТАНОВИ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</a:rPr>
                        <a:t>2.321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1.959</a:t>
                      </a: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</a:rPr>
                        <a:t>451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МК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</a:rPr>
                        <a:t>334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878587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ГМ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</a:rPr>
                        <a:t>1.946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1.846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704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</a:rPr>
                        <a:t>947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083748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СД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1.487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1.297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871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446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486023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КУПОВИНА СТАНОВА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130</a:t>
                      </a: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130</a:t>
                      </a: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n/a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n/a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212757"/>
                  </a:ext>
                </a:extLst>
              </a:tr>
              <a:tr h="670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Total</a:t>
                      </a: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6.218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5.536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2.004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1.964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5270" marR="652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53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54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1973" y="1447799"/>
            <a:ext cx="7836094" cy="3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2600" b="1" kern="0" dirty="0">
                <a:solidFill>
                  <a:schemeClr val="tx2">
                    <a:lumMod val="75000"/>
                  </a:schemeClr>
                </a:solidFill>
              </a:rPr>
              <a:t>НАРЕДНИ КОРАЦИ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1972" y="2183563"/>
            <a:ext cx="7836095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Мониторинг спровођења </a:t>
            </a:r>
            <a:endParaRPr lang="en-US" sz="2600" kern="0" dirty="0" smtClean="0"/>
          </a:p>
          <a:p>
            <a:pPr marL="0" indent="0">
              <a:buFontTx/>
              <a:buNone/>
            </a:pPr>
            <a:endParaRPr lang="en-US" sz="26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Анализа преосталих породица у потреби и припрема новог пројектног предлога </a:t>
            </a:r>
          </a:p>
          <a:p>
            <a:pPr marL="0" indent="0">
              <a:buFontTx/>
              <a:buNone/>
            </a:pPr>
            <a:endParaRPr lang="en-US" sz="26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sz="2600" kern="0" dirty="0" smtClean="0"/>
              <a:t>Мониторинг одрживости </a:t>
            </a:r>
            <a:r>
              <a:rPr lang="en-US" sz="2600" kern="0" dirty="0" smtClean="0"/>
              <a:t>(</a:t>
            </a:r>
            <a:r>
              <a:rPr lang="sr-Cyrl-RS" sz="2600" kern="0" dirty="0" smtClean="0"/>
              <a:t>уз подршку</a:t>
            </a:r>
            <a:r>
              <a:rPr lang="en-US" sz="2600" kern="0" dirty="0" smtClean="0"/>
              <a:t> </a:t>
            </a:r>
            <a:r>
              <a:rPr lang="sr-Cyrl-RS" sz="2600" kern="0" dirty="0" smtClean="0"/>
              <a:t>УНХЦР/ОЕБС</a:t>
            </a:r>
            <a:r>
              <a:rPr lang="en-US" sz="2600" kern="0" dirty="0" smtClean="0"/>
              <a:t>)</a:t>
            </a:r>
            <a:endParaRPr lang="sr-Latn-RS" sz="2600" kern="0" dirty="0" smtClean="0"/>
          </a:p>
        </p:txBody>
      </p:sp>
    </p:spTree>
    <p:extLst>
      <p:ext uri="{BB962C8B-B14F-4D97-AF65-F5344CB8AC3E}">
        <p14:creationId xmlns:p14="http://schemas.microsoft.com/office/powerpoint/2010/main" val="3181890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РЕГИОНАЛНИ ПРОГРАМ СТАМБЕНОГ ЗБРИЊАВАЊА</a:t>
            </a:r>
            <a:endParaRPr lang="en-US" altLang="en-US" sz="32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1972" y="2183563"/>
            <a:ext cx="7836095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sr-Cyrl-RS" sz="2600" kern="0" dirty="0" smtClean="0"/>
          </a:p>
          <a:p>
            <a:r>
              <a:rPr lang="sr-Cyrl-RS" sz="2600" u="sng" kern="0" dirty="0" smtClean="0"/>
              <a:t>ЈП </a:t>
            </a:r>
            <a:r>
              <a:rPr lang="sr-Cyrl-RS" sz="2600" u="sng" kern="0" dirty="0" err="1" smtClean="0"/>
              <a:t>Срб</a:t>
            </a:r>
            <a:r>
              <a:rPr lang="sr-Cyrl-RS" sz="2600" u="sng" kern="0" dirty="0" smtClean="0"/>
              <a:t> 8 – централизовано </a:t>
            </a:r>
            <a:endParaRPr lang="sr-Cyrl-RS" sz="2600" u="sng" kern="0" dirty="0"/>
          </a:p>
          <a:p>
            <a:endParaRPr lang="sr-Cyrl-RS" sz="2600" kern="0" dirty="0" smtClean="0"/>
          </a:p>
          <a:p>
            <a:r>
              <a:rPr lang="sr-Cyrl-RS" sz="2600" kern="0" dirty="0" smtClean="0"/>
              <a:t>ЈП за 100 </a:t>
            </a:r>
            <a:r>
              <a:rPr lang="sr-Cyrl-RS" sz="2600" kern="0" dirty="0"/>
              <a:t>п</a:t>
            </a:r>
            <a:r>
              <a:rPr lang="sr-Cyrl-RS" sz="2600" kern="0" dirty="0" smtClean="0"/>
              <a:t>акета </a:t>
            </a:r>
            <a:r>
              <a:rPr lang="sr-Cyrl-RS" sz="2600" kern="0" dirty="0" err="1" smtClean="0"/>
              <a:t>гм</a:t>
            </a:r>
            <a:r>
              <a:rPr lang="sr-Cyrl-RS" sz="2600" kern="0" dirty="0" smtClean="0"/>
              <a:t> (пријава око 270)</a:t>
            </a:r>
            <a:endParaRPr lang="en-US" sz="2600" kern="0" dirty="0" smtClean="0"/>
          </a:p>
          <a:p>
            <a:r>
              <a:rPr lang="sr-Cyrl-RS" sz="2600" kern="0" dirty="0" smtClean="0"/>
              <a:t>ЈП за 30 монтажних кућа (пријава  око 160)</a:t>
            </a:r>
            <a:endParaRPr lang="en-US" sz="2600" kern="0" dirty="0" smtClean="0"/>
          </a:p>
          <a:p>
            <a:r>
              <a:rPr lang="sr-Cyrl-RS" sz="2600" kern="0" dirty="0" smtClean="0"/>
              <a:t>У току ЈП за 150 сеоских домаћинстава</a:t>
            </a:r>
            <a:endParaRPr lang="sr-Latn-RS" sz="2600" kern="0" dirty="0" smtClean="0"/>
          </a:p>
        </p:txBody>
      </p:sp>
    </p:spTree>
    <p:extLst>
      <p:ext uri="{BB962C8B-B14F-4D97-AF65-F5344CB8AC3E}">
        <p14:creationId xmlns:p14="http://schemas.microsoft.com/office/powerpoint/2010/main" val="260822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1974" y="76200"/>
            <a:ext cx="7836093" cy="1066800"/>
          </a:xfrm>
        </p:spPr>
        <p:txBody>
          <a:bodyPr/>
          <a:lstStyle/>
          <a:p>
            <a:r>
              <a:rPr lang="sr-Cyrl-RS" altLang="en-US" sz="3200" dirty="0" smtClean="0"/>
              <a:t>МИГРАЦИОНИ ПРОФИЛ</a:t>
            </a:r>
            <a:endParaRPr lang="en-US" alt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1973" y="1447799"/>
            <a:ext cx="7836094" cy="3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2600" b="1" kern="0" dirty="0">
                <a:solidFill>
                  <a:schemeClr val="tx2">
                    <a:lumMod val="75000"/>
                  </a:schemeClr>
                </a:solidFill>
              </a:rPr>
              <a:t>Миграциони профил: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1972" y="2183563"/>
            <a:ext cx="7836095" cy="4373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Обједињује податке о свим категоријама миграната у земљи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представља свеукупан преглед статистика о миграцијама и миграционим политикама у Републици Србији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даје опис и анализу свеукупног стања миграција у Републици Србији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Обавеза РС из Мапе пута за визну либерализацију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Представља специфични циљ Стратегије за управљање миграцијама</a:t>
            </a:r>
          </a:p>
        </p:txBody>
      </p:sp>
    </p:spTree>
    <p:extLst>
      <p:ext uri="{BB962C8B-B14F-4D97-AF65-F5344CB8AC3E}">
        <p14:creationId xmlns:p14="http://schemas.microsoft.com/office/powerpoint/2010/main" val="282462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1974" y="1401763"/>
            <a:ext cx="7907339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400" dirty="0" smtClean="0">
                <a:cs typeface="Arial" panose="020B0604020202020204" pitchFamily="34" charset="0"/>
              </a:rPr>
              <a:t>пројекти </a:t>
            </a:r>
            <a:r>
              <a:rPr lang="sr-Cyrl-CS" altLang="en-US" sz="2400" dirty="0">
                <a:cs typeface="Arial" panose="020B0604020202020204" pitchFamily="34" charset="0"/>
              </a:rPr>
              <a:t>информисања путем издавачке делатности и медијски праћених догађаја</a:t>
            </a:r>
            <a:r>
              <a:rPr lang="sr-Cyrl-CS" altLang="en-US" sz="2400" dirty="0" smtClean="0">
                <a:cs typeface="Arial" panose="020B0604020202020204" pitchFamily="34" charset="0"/>
              </a:rPr>
              <a:t>;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400" dirty="0" smtClean="0">
                <a:cs typeface="Arial" panose="020B0604020202020204" pitchFamily="34" charset="0"/>
              </a:rPr>
              <a:t>прикупљање </a:t>
            </a:r>
            <a:r>
              <a:rPr lang="sr-Cyrl-CS" altLang="en-US" sz="2400" dirty="0">
                <a:cs typeface="Arial" panose="020B0604020202020204" pitchFamily="34" charset="0"/>
              </a:rPr>
              <a:t>и дистрибуција разних информација од значаја за корисничку популацију</a:t>
            </a:r>
            <a:r>
              <a:rPr lang="en-US" altLang="en-US" sz="2400" dirty="0">
                <a:cs typeface="Arial" panose="020B0604020202020204" pitchFamily="34" charset="0"/>
              </a:rPr>
              <a:t>;</a:t>
            </a:r>
            <a:endParaRPr lang="sl-SI" altLang="en-US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400" dirty="0" smtClean="0">
                <a:cs typeface="Arial" panose="020B0604020202020204" pitchFamily="34" charset="0"/>
              </a:rPr>
              <a:t>пројекте за помоћ при остваривању права у земљама порекла: права у вези са остваривањем пензија, регулисање радног стажа;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400" dirty="0" smtClean="0">
                <a:cs typeface="Arial" panose="020B0604020202020204" pitchFamily="34" charset="0"/>
              </a:rPr>
              <a:t>обележавање </a:t>
            </a:r>
            <a:r>
              <a:rPr lang="sr-Cyrl-CS" altLang="en-US" sz="2400" dirty="0">
                <a:cs typeface="Arial" panose="020B0604020202020204" pitchFamily="34" charset="0"/>
              </a:rPr>
              <a:t>значајних </a:t>
            </a:r>
            <a:r>
              <a:rPr lang="sr-Cyrl-CS" altLang="en-US" sz="2400" dirty="0" smtClean="0">
                <a:cs typeface="Arial" panose="020B0604020202020204" pitchFamily="34" charset="0"/>
              </a:rPr>
              <a:t>датума</a:t>
            </a:r>
            <a:endParaRPr lang="sr-Cyrl-CS" altLang="en-US" sz="2400" dirty="0">
              <a:cs typeface="Arial" panose="020B0604020202020204" pitchFamily="34" charset="0"/>
            </a:endParaRP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23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7215" y="1146048"/>
            <a:ext cx="7836095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Република Србија већ 8. годину за редом самостално израђује Миграциони профил РС, а комплетан процес води Комесаријат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Од надлежних институција се прикупљају подаци о различитим категоријама миграната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Миграциони профил Републике Србије за 2016. годину Влада је усвојила у августу 2017. године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kern="0" dirty="0"/>
              <a:t>Ажурира се сваке године</a:t>
            </a:r>
          </a:p>
        </p:txBody>
      </p:sp>
    </p:spTree>
    <p:extLst>
      <p:ext uri="{BB962C8B-B14F-4D97-AF65-F5344CB8AC3E}">
        <p14:creationId xmlns:p14="http://schemas.microsoft.com/office/powerpoint/2010/main" val="2076808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1975" y="2343329"/>
            <a:ext cx="782002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sr-Latn-RS" sz="4000" kern="0" smtClean="0">
                <a:cs typeface="Helvetica" panose="020B0604020202020204" pitchFamily="34" charset="0"/>
                <a:sym typeface="Helvetica" panose="020B0604020202020204" pitchFamily="34" charset="0"/>
              </a:rPr>
              <a:t>АКТУЕЛНА СИТУАЦИЈА У ОБЛАСТИ АЗИЛА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54162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5" y="76200"/>
            <a:ext cx="7820025" cy="83820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smtClean="0"/>
              <a:t>САЖЕТ ПРЕГЛЕД МЕРА И</a:t>
            </a:r>
            <a:r>
              <a:rPr lang="en-US" sz="3200" dirty="0" smtClean="0"/>
              <a:t> </a:t>
            </a:r>
            <a:r>
              <a:rPr lang="sr-Cyrl-RS" sz="3200" dirty="0" smtClean="0"/>
              <a:t>АКТИВНОСТИ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1975" y="1295400"/>
            <a:ext cx="79073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91" indent="-342891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2284" indent="-265107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677" indent="-27939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6784" indent="-228594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1890" indent="-228594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Јун 2015. године – 5 центара за азил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(капацитет 810 места)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Јун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201</a:t>
            </a:r>
            <a:r>
              <a:rPr lang="sr-Cyrl-RS" b="1" dirty="0">
                <a:solidFill>
                  <a:schemeClr val="tx1"/>
                </a:solidFill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године – 18 центара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(5 центара за азил и 13 прихватних центара), укупног капацитета 6.000 места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На дан 13.6.2018. укупно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је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2.502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лица смештено је у оквиру капацитета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КИРС-a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Национална структура: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Авганистан 37.49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Пакистан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22.14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Иран 19.26%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Ирак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11.11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Сирија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2.24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22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1143000"/>
            <a:ext cx="2714625" cy="5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Cyrl-RS" sz="2800" b="1" kern="0" dirty="0" smtClean="0"/>
              <a:t>Мапа</a:t>
            </a:r>
            <a:r>
              <a:rPr lang="en-US" sz="2800" b="1" kern="0" dirty="0" smtClean="0"/>
              <a:t> </a:t>
            </a:r>
            <a:r>
              <a:rPr lang="sr-Cyrl-RS" sz="2800" b="1" kern="0" dirty="0" smtClean="0"/>
              <a:t>центара</a:t>
            </a:r>
            <a:endParaRPr lang="en-US" sz="2800" b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200"/>
            <a:ext cx="4953000" cy="67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5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1975" y="914400"/>
            <a:ext cx="790733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sz="2200" b="1" kern="0" dirty="0" smtClean="0">
                <a:solidFill>
                  <a:schemeClr val="tx2"/>
                </a:solidFill>
              </a:rPr>
              <a:t>Посебна пажња посвећена је потребама најрањивијих категорија миграната: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Малолетници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Особе са инвалидитетом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Старе особе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Труднице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Самохрани родитељи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kern="0" dirty="0" smtClean="0">
                <a:solidFill>
                  <a:schemeClr val="tx2"/>
                </a:solidFill>
              </a:rPr>
              <a:t>Лица која су била изложена различитим облицима психолошког, физичког или сексуалног насиља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200" kern="0" dirty="0" smtClean="0">
              <a:solidFill>
                <a:schemeClr val="tx2"/>
              </a:solidFill>
            </a:endParaRPr>
          </a:p>
          <a:p>
            <a:pPr marL="0" indent="0" algn="just">
              <a:buFontTx/>
              <a:buNone/>
            </a:pPr>
            <a:r>
              <a:rPr lang="ru-RU" sz="2200" b="1" kern="0" dirty="0" smtClean="0">
                <a:solidFill>
                  <a:schemeClr val="tx2"/>
                </a:solidFill>
              </a:rPr>
              <a:t>Обезбеђена је директна помоћ ЈЛС погођеним повећаним приливом миграната, како би се помогло у њиховим напорима да смање притиске узроковане повећаним приливом миграната на њиховој територији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1899595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1975" y="914400"/>
            <a:ext cx="790733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2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1975" y="610108"/>
            <a:ext cx="7820026" cy="5806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sr-Cyrl-RS" sz="2200" b="1" kern="0" dirty="0" smtClean="0">
                <a:solidFill>
                  <a:schemeClr val="tx2"/>
                </a:solidFill>
              </a:rPr>
              <a:t>Након затварања западно</a:t>
            </a:r>
            <a:r>
              <a:rPr lang="en-US" sz="2200" b="1" kern="0" dirty="0" smtClean="0">
                <a:solidFill>
                  <a:schemeClr val="tx2"/>
                </a:solidFill>
              </a:rPr>
              <a:t> </a:t>
            </a:r>
            <a:r>
              <a:rPr lang="sr-Cyrl-RS" sz="2200" b="1" kern="0" dirty="0" smtClean="0">
                <a:solidFill>
                  <a:schemeClr val="tx2"/>
                </a:solidFill>
              </a:rPr>
              <a:t>-</a:t>
            </a:r>
            <a:r>
              <a:rPr lang="en-US" sz="2200" b="1" kern="0" dirty="0" smtClean="0">
                <a:solidFill>
                  <a:schemeClr val="tx2"/>
                </a:solidFill>
              </a:rPr>
              <a:t> </a:t>
            </a:r>
            <a:r>
              <a:rPr lang="sr-Cyrl-RS" sz="2200" b="1" kern="0" dirty="0" smtClean="0">
                <a:solidFill>
                  <a:schemeClr val="tx2"/>
                </a:solidFill>
              </a:rPr>
              <a:t>балканске руте (март 2016.) наставили смо да:</a:t>
            </a:r>
            <a:endParaRPr lang="sr-Cyrl-RS" sz="2200" kern="0" dirty="0" smtClean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r-Cyrl-RS" sz="2200" kern="0" dirty="0" smtClean="0">
                <a:solidFill>
                  <a:schemeClr val="tx2"/>
                </a:solidFill>
              </a:rPr>
              <a:t>јачамо капацитете за прихват и збрињавање миграната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r-Cyrl-RS" sz="2200" kern="0" dirty="0" smtClean="0">
                <a:solidFill>
                  <a:schemeClr val="tx2"/>
                </a:solidFill>
              </a:rPr>
              <a:t>унапређујемо услове у постојећим смештајним капацитетима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r-Cyrl-RS" sz="2200" kern="0" dirty="0" smtClean="0">
                <a:solidFill>
                  <a:schemeClr val="tx2"/>
                </a:solidFill>
              </a:rPr>
              <a:t>развијајамо додатне капацитете</a:t>
            </a:r>
          </a:p>
          <a:p>
            <a:pPr marL="0" indent="0">
              <a:buFontTx/>
              <a:buNone/>
            </a:pPr>
            <a:endParaRPr lang="ru-RU" sz="2200" b="1" kern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ru-RU" sz="2200" b="1" kern="0" dirty="0" smtClean="0">
                <a:solidFill>
                  <a:schemeClr val="tx2"/>
                </a:solidFill>
              </a:rPr>
              <a:t>Поред хуманитарног аспекта, упоредо радимо на развијању и унапређивању политика на пољу азила</a:t>
            </a:r>
            <a:r>
              <a:rPr lang="en-US" sz="2200" b="1" kern="0" dirty="0" smtClean="0">
                <a:solidFill>
                  <a:schemeClr val="tx2"/>
                </a:solidFill>
              </a:rPr>
              <a:t>:</a:t>
            </a:r>
            <a:r>
              <a:rPr lang="ru-RU" sz="2200" b="1" kern="0" dirty="0" smtClean="0">
                <a:solidFill>
                  <a:schemeClr val="tx2"/>
                </a:solidFill>
              </a:rPr>
              <a:t> </a:t>
            </a:r>
            <a:endParaRPr lang="ru-RU" sz="2200" kern="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kern="0" dirty="0" smtClean="0">
                <a:solidFill>
                  <a:schemeClr val="tx2"/>
                </a:solidFill>
              </a:rPr>
              <a:t>нови Закон о азилу и привременој заштити (март 2018. године)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kern="0" dirty="0" smtClean="0">
                <a:solidFill>
                  <a:schemeClr val="tx2"/>
                </a:solidFill>
              </a:rPr>
              <a:t>развијање програма интеграције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200" kern="0" dirty="0" smtClean="0">
                <a:solidFill>
                  <a:schemeClr val="tx2"/>
                </a:solidFill>
              </a:rPr>
              <a:t>н</a:t>
            </a:r>
            <a:r>
              <a:rPr lang="ru-RU" sz="2200" kern="0" dirty="0" smtClean="0">
                <a:solidFill>
                  <a:schemeClr val="tx2"/>
                </a:solidFill>
              </a:rPr>
              <a:t>астављамо са континуираним обучавањем и јачањем капацитета запослених у области азила</a:t>
            </a:r>
            <a:endParaRPr lang="ru-RU" sz="22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56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3600" dirty="0" smtClean="0"/>
          </a:p>
          <a:p>
            <a:pPr algn="ctr"/>
            <a:endParaRPr lang="sr-Cyrl-R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1975" y="2343329"/>
            <a:ext cx="782002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sr-Latn-RS" sz="4000" kern="0" dirty="0">
                <a:cs typeface="Helvetica" panose="020B0604020202020204" pitchFamily="34" charset="0"/>
                <a:sym typeface="Helvetica" panose="020B0604020202020204" pitchFamily="34" charset="0"/>
              </a:rPr>
              <a:t>ОДСЕК ЗА НЕСТАЛА ЛИЦА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18740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1975" y="914400"/>
            <a:ext cx="790733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2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1975" y="838200"/>
            <a:ext cx="7820026" cy="5806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sr-Cyrl-RS" sz="2200" dirty="0"/>
              <a:t>Према подацима МКЦК из маја 2017. године, у региону се још увек као нестало води </a:t>
            </a:r>
            <a:r>
              <a:rPr lang="sr-Cyrl-RS" sz="2200" b="1" dirty="0"/>
              <a:t>10.440</a:t>
            </a:r>
            <a:r>
              <a:rPr lang="sr-Cyrl-RS" sz="2200" dirty="0"/>
              <a:t> лица, од овог броја </a:t>
            </a:r>
            <a:r>
              <a:rPr lang="sr-Cyrl-RS" sz="2200" b="1" dirty="0"/>
              <a:t>1.658</a:t>
            </a:r>
            <a:r>
              <a:rPr lang="sr-Cyrl-RS" sz="2200" dirty="0"/>
              <a:t> на АП Косово и Метохија, </a:t>
            </a:r>
            <a:r>
              <a:rPr lang="sr-Cyrl-RS" sz="2200" b="1" dirty="0"/>
              <a:t>2.068</a:t>
            </a:r>
            <a:r>
              <a:rPr lang="sr-Cyrl-RS" sz="2200" dirty="0"/>
              <a:t> у Републици Хрватској и </a:t>
            </a:r>
            <a:r>
              <a:rPr lang="sr-Cyrl-RS" sz="2200" b="1" dirty="0"/>
              <a:t>6.714 </a:t>
            </a:r>
            <a:r>
              <a:rPr lang="sr-Cyrl-RS" sz="2200" dirty="0"/>
              <a:t>у Босни и Херцеговини.</a:t>
            </a:r>
          </a:p>
          <a:p>
            <a:pPr algn="just"/>
            <a:endParaRPr lang="sr-Latn-RS" sz="2200" dirty="0"/>
          </a:p>
          <a:p>
            <a:pPr algn="just"/>
            <a:r>
              <a:rPr lang="sr-Cyrl-RS" sz="2200" dirty="0"/>
              <a:t>Број несталих лица који се још увек води у службеним евиденцијама Одсека за нестала лица је </a:t>
            </a:r>
            <a:r>
              <a:rPr lang="en-US" sz="2200" dirty="0"/>
              <a:t>: </a:t>
            </a:r>
            <a:r>
              <a:rPr lang="ru-RU" sz="2200" dirty="0"/>
              <a:t>1 </a:t>
            </a:r>
            <a:r>
              <a:rPr lang="en-US" sz="2200" dirty="0"/>
              <a:t>74</a:t>
            </a:r>
            <a:r>
              <a:rPr lang="sr-Cyrl-RS" sz="2200" dirty="0"/>
              <a:t>6 </a:t>
            </a:r>
            <a:r>
              <a:rPr lang="sr-Cyrl-RS" sz="2200" b="1" dirty="0"/>
              <a:t> </a:t>
            </a:r>
            <a:r>
              <a:rPr lang="en-US" sz="2200" dirty="0"/>
              <a:t>у </a:t>
            </a:r>
            <a:r>
              <a:rPr lang="en-US" sz="2200" dirty="0" err="1"/>
              <a:t>Републици</a:t>
            </a:r>
            <a:r>
              <a:rPr lang="en-US" sz="2200" dirty="0"/>
              <a:t> </a:t>
            </a:r>
            <a:r>
              <a:rPr lang="en-US" sz="2200" dirty="0" err="1"/>
              <a:t>Хрватској</a:t>
            </a:r>
            <a:r>
              <a:rPr lang="en-US" sz="2200" dirty="0"/>
              <a:t>, </a:t>
            </a:r>
            <a:r>
              <a:rPr lang="sr-Cyrl-RS" sz="2200" dirty="0"/>
              <a:t>97</a:t>
            </a:r>
            <a:r>
              <a:rPr lang="en-US" sz="2200" dirty="0"/>
              <a:t> у </a:t>
            </a:r>
            <a:r>
              <a:rPr lang="en-US" sz="2200" dirty="0" err="1"/>
              <a:t>Босни</a:t>
            </a:r>
            <a:r>
              <a:rPr lang="en-US" sz="2200" dirty="0"/>
              <a:t> и </a:t>
            </a:r>
            <a:r>
              <a:rPr lang="en-US" sz="2200" dirty="0" err="1"/>
              <a:t>Херцеговини</a:t>
            </a:r>
            <a:r>
              <a:rPr lang="en-US" sz="2200" dirty="0"/>
              <a:t> и</a:t>
            </a:r>
            <a:r>
              <a:rPr lang="sr-Cyrl-RS" sz="2200" dirty="0"/>
              <a:t> </a:t>
            </a:r>
            <a:r>
              <a:rPr lang="ru-RU" sz="2200" dirty="0"/>
              <a:t>570 на АП Косову и Метохији </a:t>
            </a:r>
          </a:p>
          <a:p>
            <a:pPr marL="0" indent="0" algn="just">
              <a:buNone/>
            </a:pPr>
            <a:endParaRPr lang="ru-RU" sz="22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200" dirty="0"/>
              <a:t>Поред тога у Републици Српској се као нестало води још око </a:t>
            </a:r>
            <a:r>
              <a:rPr lang="ru-RU" sz="2200" b="1" dirty="0"/>
              <a:t>1.650</a:t>
            </a:r>
            <a:r>
              <a:rPr lang="ru-RU" sz="2200" dirty="0"/>
              <a:t> лица српске националности што са лицима из евиденције Одсека укупно износи око </a:t>
            </a:r>
            <a:r>
              <a:rPr lang="ru-RU" sz="2200" b="1" dirty="0"/>
              <a:t>4.077</a:t>
            </a:r>
            <a:r>
              <a:rPr lang="ru-RU" sz="2200" dirty="0"/>
              <a:t> несталих лица српске националности у региону.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1619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1975" y="914400"/>
            <a:ext cx="790733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2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1975" y="838200"/>
            <a:ext cx="7820026" cy="5806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r-Cyrl-RS" sz="2400" dirty="0"/>
              <a:t>У складу са Одлуком о образовању Радне групе за прикупљање чињеница и доказа у расветљавању злочина над припадницима српског народа и осталих националних заједница на КиМ, Народне скупштине формиран је Аналитички тим чијим радом ће руководити Тужилаштво за ратне злочине и Комисија за нестала лица уз стручну и административно техничку помоћ Одсека за нестала лица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400" dirty="0"/>
          </a:p>
          <a:p>
            <a:r>
              <a:rPr lang="sr-Cyrl-RS" sz="2400" dirty="0"/>
              <a:t>У току 2017. године активности на локацији Кижевак, општина Рашка</a:t>
            </a:r>
            <a:r>
              <a:rPr lang="sr-Cyrl-CS" sz="2400" dirty="0"/>
              <a:t> </a:t>
            </a:r>
            <a:r>
              <a:rPr lang="sr-Cyrl-RS" sz="2400" dirty="0"/>
              <a:t>су наставњене али због недостатка прецизнијих информација </a:t>
            </a:r>
            <a:r>
              <a:rPr lang="sr-Cyrl-CS" sz="2400" dirty="0"/>
              <a:t>активности су тренутно прекинуте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1891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1975" y="914400"/>
            <a:ext cx="7907338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sz="2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1975" y="838200"/>
            <a:ext cx="7820026" cy="5806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dirty="0"/>
              <a:t>У току 2017. године Одсек је учествовао у </a:t>
            </a:r>
            <a:r>
              <a:rPr lang="sr-Cyrl-RS" sz="2400" dirty="0"/>
              <a:t>ексхумацијама, </a:t>
            </a:r>
            <a:r>
              <a:rPr lang="ru-RU" sz="2400" dirty="0"/>
              <a:t>обдукциј</a:t>
            </a:r>
            <a:r>
              <a:rPr lang="en-US" sz="2400" dirty="0"/>
              <a:t>a</a:t>
            </a:r>
            <a:r>
              <a:rPr lang="sr-Cyrl-CS" sz="2400" dirty="0"/>
              <a:t>ма</a:t>
            </a:r>
            <a:r>
              <a:rPr lang="ru-RU" sz="2400" dirty="0"/>
              <a:t>, реасоцијацијама, идентификацијама и примопредајама посмртних остатака </a:t>
            </a:r>
            <a:r>
              <a:rPr lang="en-GB" sz="2400" dirty="0"/>
              <a:t>81 </a:t>
            </a:r>
            <a:r>
              <a:rPr lang="sr-Cyrl-RS" sz="2400" dirty="0"/>
              <a:t>лица </a:t>
            </a:r>
            <a:r>
              <a:rPr lang="ru-RU" sz="2400" dirty="0"/>
              <a:t>(</a:t>
            </a:r>
            <a:r>
              <a:rPr lang="sr-Cyrl-CS" sz="2400" dirty="0"/>
              <a:t>Р Хрватска </a:t>
            </a:r>
            <a:r>
              <a:rPr lang="sr-Cyrl-RS" sz="2400" dirty="0"/>
              <a:t>и БиХ</a:t>
            </a:r>
            <a:r>
              <a:rPr lang="sr-Cyrl-CS" sz="2400" dirty="0"/>
              <a:t>), </a:t>
            </a:r>
          </a:p>
          <a:p>
            <a:r>
              <a:rPr lang="sr-Cyrl-CS" sz="2400" dirty="0"/>
              <a:t>Ексхумирано је 36 посмртних остатака на градском гробљу у Глини и 13 на месном гробљу у Шашу,</a:t>
            </a:r>
          </a:p>
          <a:p>
            <a:r>
              <a:rPr lang="sr-Cyrl-CS" sz="2400" dirty="0"/>
              <a:t>Идентификовано је 14 лица у Заводу за судску медицину у Загребу,</a:t>
            </a:r>
          </a:p>
          <a:p>
            <a:r>
              <a:rPr lang="sr-Cyrl-CS" sz="2400" dirty="0"/>
              <a:t>Идентификовано је 2 лица држављана Р. Србије на ВМА у Беораду,</a:t>
            </a:r>
          </a:p>
          <a:p>
            <a:r>
              <a:rPr lang="sr-Cyrl-CS" sz="2400" dirty="0"/>
              <a:t>Преузето је из Р Хрватске 14 лица ради предаје породицама и сахране у Р Србији и извршена је примопредаја 2 лица са БиХ.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01565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975" y="1401763"/>
            <a:ext cx="7907338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600" dirty="0" smtClean="0">
                <a:cs typeface="Arial" panose="020B0604020202020204" pitchFamily="34" charset="0"/>
              </a:rPr>
              <a:t>пројекте усмерене ка информисању релевантних субјеката о програмима интеграције и побољшавања животних услова</a:t>
            </a:r>
            <a:endParaRPr lang="en-US" altLang="en-US" sz="26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en-US" altLang="en-US" sz="2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600" dirty="0">
                <a:cs typeface="Arial" panose="020B0604020202020204" pitchFamily="34" charset="0"/>
              </a:rPr>
              <a:t>пројекте усмерене ка евалуацији и унапређењу програма економског оснаживања избеглих и интерно расељених </a:t>
            </a:r>
            <a:r>
              <a:rPr lang="sr-Cyrl-CS" altLang="en-US" sz="2600" dirty="0" smtClean="0">
                <a:cs typeface="Arial" panose="020B0604020202020204" pitchFamily="34" charset="0"/>
              </a:rPr>
              <a:t>лица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sr-Cyrl-CS" altLang="en-US" sz="2600" dirty="0" smtClean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Cyrl-CS" altLang="en-US" sz="2600" dirty="0">
                <a:cs typeface="Arial" panose="020B0604020202020204" pitchFamily="34" charset="0"/>
              </a:rPr>
              <a:t>п</a:t>
            </a:r>
            <a:r>
              <a:rPr lang="sr-Cyrl-CS" altLang="en-US" sz="2600" dirty="0" smtClean="0">
                <a:cs typeface="Arial" panose="020B0604020202020204" pitchFamily="34" charset="0"/>
              </a:rPr>
              <a:t>ројекте усмерене очувању идентитета, обичаја и традиције 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402311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52400"/>
            <a:ext cx="7564438" cy="914400"/>
          </a:xfrm>
        </p:spPr>
        <p:txBody>
          <a:bodyPr/>
          <a:lstStyle/>
          <a:p>
            <a:r>
              <a:rPr lang="sr-Cyrl-CS" altLang="en-US" sz="3200" dirty="0" smtClean="0"/>
              <a:t>ОТВОРЕНА ПИТАЊА СА  ХРВАТСКОМ</a:t>
            </a:r>
            <a:endParaRPr lang="sr-Latn-CS" altLang="en-US" sz="32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71600"/>
            <a:ext cx="76406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en-US" sz="2500" dirty="0" smtClean="0"/>
              <a:t>Утврђивање судбине несталих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Примена Закона о пољопривредном земљишту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Одузета станарска права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Висока цена и неуједначен приступ откупу станова из програма стамбеног збрињавања у РХ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Неадекватна улагања у повратничка насеља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Тужбе за повраћај средстава уложених у обнову за лица која стално не бораве у обновљеним кућама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Бирократске препреке у процесу </a:t>
            </a:r>
            <a:r>
              <a:rPr lang="sr-Cyrl-CS" altLang="en-US" sz="2500" dirty="0" err="1" smtClean="0"/>
              <a:t>конвалидације</a:t>
            </a:r>
            <a:endParaRPr lang="sr-Cyrl-CS" altLang="en-US" sz="2500" dirty="0" smtClean="0"/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Учешће у приватизацији</a:t>
            </a:r>
          </a:p>
          <a:p>
            <a:pPr>
              <a:lnSpc>
                <a:spcPct val="90000"/>
              </a:lnSpc>
            </a:pPr>
            <a:r>
              <a:rPr lang="sr-Cyrl-CS" altLang="en-US" sz="2500" dirty="0" smtClean="0"/>
              <a:t>Стара девизна штедња</a:t>
            </a:r>
            <a:endParaRPr lang="sr-Latn-CS" altLang="en-US" sz="2500" dirty="0" smtClean="0"/>
          </a:p>
        </p:txBody>
      </p:sp>
      <p:pic>
        <p:nvPicPr>
          <p:cNvPr id="52229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27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mali grb kolo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52400"/>
            <a:ext cx="7564438" cy="914400"/>
          </a:xfrm>
        </p:spPr>
        <p:txBody>
          <a:bodyPr/>
          <a:lstStyle/>
          <a:p>
            <a:r>
              <a:rPr lang="sr-Cyrl-CS" altLang="en-US" sz="3200" dirty="0"/>
              <a:t>ОТВОРЕНА ПИТАЊА</a:t>
            </a:r>
            <a:endParaRPr lang="sr-Latn-CS" altLang="en-US" sz="32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71600"/>
            <a:ext cx="7640638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en-US" sz="2600" dirty="0"/>
              <a:t>Доспеле а неисплаћене пензије</a:t>
            </a:r>
          </a:p>
          <a:p>
            <a:pPr>
              <a:lnSpc>
                <a:spcPct val="80000"/>
              </a:lnSpc>
            </a:pPr>
            <a:endParaRPr lang="ru-RU" altLang="en-US" sz="2600" dirty="0"/>
          </a:p>
          <a:p>
            <a:pPr marL="0" indent="0">
              <a:lnSpc>
                <a:spcPct val="80000"/>
              </a:lnSpc>
              <a:buNone/>
            </a:pPr>
            <a:endParaRPr lang="ru-RU" altLang="en-US" sz="2600" dirty="0"/>
          </a:p>
          <a:p>
            <a:pPr>
              <a:lnSpc>
                <a:spcPct val="80000"/>
              </a:lnSpc>
            </a:pPr>
            <a:r>
              <a:rPr lang="ru-RU" altLang="en-US" sz="2600" dirty="0"/>
              <a:t>И даље је актуелан проблем неисплаћених доспелних пензија</a:t>
            </a:r>
          </a:p>
          <a:p>
            <a:pPr>
              <a:lnSpc>
                <a:spcPct val="80000"/>
              </a:lnSpc>
            </a:pPr>
            <a:r>
              <a:rPr lang="ru-RU" altLang="en-US" sz="2600" dirty="0"/>
              <a:t>На сваком састанку Регионаклог Координационог Форума, у склопу РСП, представници Србије извештавају о овом проблему</a:t>
            </a:r>
          </a:p>
          <a:p>
            <a:pPr>
              <a:lnSpc>
                <a:spcPct val="80000"/>
              </a:lnSpc>
            </a:pPr>
            <a:r>
              <a:rPr lang="ru-RU" altLang="en-US" sz="2600" dirty="0"/>
              <a:t>И поред свих напора Републике Србије по овом питању нема напретка</a:t>
            </a:r>
          </a:p>
        </p:txBody>
      </p:sp>
      <p:pic>
        <p:nvPicPr>
          <p:cNvPr id="52229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27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mali grb kolo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52400"/>
            <a:ext cx="7564438" cy="914400"/>
          </a:xfrm>
        </p:spPr>
        <p:txBody>
          <a:bodyPr/>
          <a:lstStyle/>
          <a:p>
            <a:r>
              <a:rPr lang="sr-Cyrl-CS" altLang="en-US" sz="3200" dirty="0"/>
              <a:t>ОТВОРЕНА ПИТАЊА</a:t>
            </a:r>
            <a:endParaRPr lang="sr-Latn-CS" altLang="en-US" sz="32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676400"/>
            <a:ext cx="7640638" cy="4525963"/>
          </a:xfrm>
        </p:spPr>
        <p:txBody>
          <a:bodyPr/>
          <a:lstStyle/>
          <a:p>
            <a:pPr algn="just"/>
            <a:r>
              <a:rPr lang="sr-Cyrl-CS" altLang="en-US" sz="2600" dirty="0"/>
              <a:t>П</a:t>
            </a:r>
            <a:r>
              <a:rPr lang="en-US" altLang="en-US" sz="2600" dirty="0" err="1"/>
              <a:t>рава</a:t>
            </a:r>
            <a:r>
              <a:rPr lang="en-US" altLang="en-US" sz="2600" dirty="0"/>
              <a:t> </a:t>
            </a:r>
            <a:r>
              <a:rPr lang="en-US" altLang="en-US" sz="2600" dirty="0" err="1"/>
              <a:t>се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могу</a:t>
            </a:r>
            <a:r>
              <a:rPr lang="en-US" altLang="en-US" sz="2600" dirty="0"/>
              <a:t> </a:t>
            </a:r>
            <a:r>
              <a:rPr lang="en-US" altLang="en-US" sz="2600" dirty="0" err="1"/>
              <a:t>једино</a:t>
            </a:r>
            <a:r>
              <a:rPr lang="en-US" altLang="en-US" sz="2600" dirty="0"/>
              <a:t> </a:t>
            </a:r>
            <a:r>
              <a:rPr lang="en-US" altLang="en-US" sz="2600" dirty="0" err="1"/>
              <a:t>решавати</a:t>
            </a:r>
            <a:r>
              <a:rPr lang="en-US" altLang="en-US" sz="2600" dirty="0"/>
              <a:t> у </a:t>
            </a:r>
            <a:r>
              <a:rPr lang="en-US" altLang="en-US" sz="2600" dirty="0" err="1"/>
              <a:t>државама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претходног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пребивалишта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кроз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примену</a:t>
            </a:r>
            <a:r>
              <a:rPr lang="en-US" altLang="en-US" sz="2600" dirty="0"/>
              <a:t> </a:t>
            </a:r>
            <a:r>
              <a:rPr lang="en-US" altLang="en-US" sz="2600" dirty="0" err="1"/>
              <a:t>Анекса</a:t>
            </a:r>
            <a:r>
              <a:rPr lang="en-US" altLang="en-US" sz="2600" dirty="0"/>
              <a:t> Г</a:t>
            </a:r>
            <a:r>
              <a:rPr lang="sr-Cyrl-RS" altLang="en-US" sz="2600" dirty="0"/>
              <a:t>, Е и Ф </a:t>
            </a:r>
            <a:r>
              <a:rPr lang="en-US" altLang="en-US" sz="2600" dirty="0"/>
              <a:t> </a:t>
            </a:r>
            <a:r>
              <a:rPr lang="en-US" altLang="en-US" sz="2600" dirty="0" err="1"/>
              <a:t>Споразума</a:t>
            </a:r>
            <a:r>
              <a:rPr lang="en-US" altLang="en-US" sz="2600" dirty="0"/>
              <a:t> о </a:t>
            </a:r>
            <a:r>
              <a:rPr lang="en-US" altLang="en-US" sz="2600" dirty="0" err="1"/>
              <a:t>сукцесији</a:t>
            </a:r>
            <a:r>
              <a:rPr lang="sr-Latn-CS" altLang="en-US" sz="2600" dirty="0"/>
              <a:t> </a:t>
            </a:r>
            <a:endParaRPr lang="sr-Cyrl-CS" altLang="en-US" sz="2600" dirty="0"/>
          </a:p>
          <a:p>
            <a:pPr algn="just"/>
            <a:endParaRPr lang="sr-Cyrl-CS" altLang="en-US" sz="2600" dirty="0"/>
          </a:p>
          <a:p>
            <a:r>
              <a:rPr lang="sr-Cyrl-CS" altLang="en-US" sz="2600" dirty="0"/>
              <a:t>Потребно је да се укључе све надлежне институције Републике Србије </a:t>
            </a:r>
            <a:endParaRPr lang="sr-Latn-CS" altLang="en-US" sz="2600" dirty="0"/>
          </a:p>
        </p:txBody>
      </p:sp>
      <p:pic>
        <p:nvPicPr>
          <p:cNvPr id="52229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27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mali grb kolo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974" y="1401763"/>
            <a:ext cx="7907339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2600" dirty="0">
                <a:cs typeface="Arial" panose="020B0604020202020204" pitchFamily="34" charset="0"/>
              </a:rPr>
              <a:t>пројекте правне помоћи усмерене ка посебно осетљивим категоријама корисника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endParaRPr lang="ru-RU" altLang="en-US" sz="2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2600" dirty="0">
                <a:cs typeface="Arial" panose="020B0604020202020204" pitchFamily="34" charset="0"/>
              </a:rPr>
              <a:t>пројекте усмерене ка утврђивању социјалне карте посебно угрожених категорија становништва у циљу унапређења доступности хуманитарне и других врста  </a:t>
            </a:r>
            <a:r>
              <a:rPr lang="ru-RU" altLang="en-US" sz="2600" dirty="0" smtClean="0">
                <a:cs typeface="Arial" panose="020B0604020202020204" pitchFamily="34" charset="0"/>
              </a:rPr>
              <a:t>помоћи</a:t>
            </a:r>
            <a:endParaRPr lang="ru-RU" altLang="en-US" sz="2600" dirty="0">
              <a:cs typeface="Arial" panose="020B0604020202020204" pitchFamily="34" charset="0"/>
            </a:endParaRP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31189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974" y="1401763"/>
            <a:ext cx="7907339" cy="481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2600" dirty="0">
                <a:cs typeface="Arial" panose="020B0604020202020204" pitchFamily="34" charset="0"/>
              </a:rPr>
              <a:t>Пружању правне помоћи усмерене ка посебно осетљивим  категоријама-лицима смештеним у установама социјалне заштите и лицима лишеним пословне способности.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altLang="en-US" sz="2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2600" dirty="0">
                <a:cs typeface="Arial" panose="020B0604020202020204" pitchFamily="34" charset="0"/>
              </a:rPr>
              <a:t>Пружању психо-социјалне подршке и унапређења социјалне инклузије корисника колективних центара.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altLang="en-US" sz="26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2600" dirty="0">
                <a:cs typeface="Arial" panose="020B0604020202020204" pitchFamily="34" charset="0"/>
              </a:rPr>
              <a:t>Пружању правне помоћи лицима враћеним по Споразуму о реадмисији и тражиоцима азила</a:t>
            </a:r>
          </a:p>
        </p:txBody>
      </p:sp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5846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975" y="1164134"/>
            <a:ext cx="79073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За финансирање пројеката из буџетских средстава је утрошено:</a:t>
            </a:r>
          </a:p>
          <a:p>
            <a:endParaRPr lang="ru-RU" sz="2600" dirty="0"/>
          </a:p>
          <a:p>
            <a:r>
              <a:rPr lang="en-US" sz="2600" dirty="0" smtClean="0"/>
              <a:t>		</a:t>
            </a:r>
            <a:r>
              <a:rPr lang="ru-RU" sz="2600" dirty="0" smtClean="0"/>
              <a:t>2008</a:t>
            </a:r>
            <a:r>
              <a:rPr lang="ru-RU" sz="2600" dirty="0"/>
              <a:t>			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ru-RU" sz="2600" dirty="0" smtClean="0"/>
              <a:t>2.772.000</a:t>
            </a:r>
            <a:endParaRPr lang="ru-RU" sz="2600" dirty="0"/>
          </a:p>
          <a:p>
            <a:r>
              <a:rPr lang="en-US" sz="2600" dirty="0" smtClean="0"/>
              <a:t>		</a:t>
            </a:r>
            <a:r>
              <a:rPr lang="ru-RU" sz="2600" dirty="0" smtClean="0"/>
              <a:t>2009</a:t>
            </a:r>
            <a:r>
              <a:rPr lang="ru-RU" sz="2600" dirty="0"/>
              <a:t>			</a:t>
            </a:r>
            <a:r>
              <a:rPr lang="en-US" sz="2600" dirty="0" smtClean="0"/>
              <a:t>  </a:t>
            </a:r>
            <a:r>
              <a:rPr lang="ru-RU" sz="2600" dirty="0" smtClean="0"/>
              <a:t>3.329.000</a:t>
            </a:r>
            <a:endParaRPr lang="ru-RU" sz="2600" dirty="0"/>
          </a:p>
          <a:p>
            <a:r>
              <a:rPr lang="en-US" sz="2600" dirty="0" smtClean="0"/>
              <a:t>		</a:t>
            </a:r>
            <a:r>
              <a:rPr lang="ru-RU" sz="2600" dirty="0" smtClean="0"/>
              <a:t>2010</a:t>
            </a:r>
            <a:r>
              <a:rPr lang="ru-RU" sz="2600" dirty="0"/>
              <a:t>			</a:t>
            </a:r>
            <a:r>
              <a:rPr lang="en-US" sz="2600" dirty="0" smtClean="0"/>
              <a:t>  </a:t>
            </a:r>
            <a:r>
              <a:rPr lang="ru-RU" sz="2600" dirty="0" smtClean="0"/>
              <a:t>7.599.000</a:t>
            </a:r>
            <a:endParaRPr lang="ru-RU" sz="2600" dirty="0"/>
          </a:p>
          <a:p>
            <a:r>
              <a:rPr lang="en-US" sz="2600" dirty="0" smtClean="0"/>
              <a:t>		</a:t>
            </a:r>
            <a:r>
              <a:rPr lang="ru-RU" sz="2600" dirty="0" smtClean="0"/>
              <a:t>2011</a:t>
            </a:r>
            <a:r>
              <a:rPr lang="ru-RU" sz="2600" dirty="0"/>
              <a:t>			</a:t>
            </a:r>
            <a:r>
              <a:rPr lang="en-US" sz="2600" dirty="0" smtClean="0"/>
              <a:t>  5</a:t>
            </a:r>
            <a:r>
              <a:rPr lang="ru-RU" sz="2600" dirty="0" smtClean="0"/>
              <a:t>.</a:t>
            </a:r>
            <a:r>
              <a:rPr lang="en-US" sz="2600" dirty="0" smtClean="0"/>
              <a:t>3</a:t>
            </a:r>
            <a:r>
              <a:rPr lang="ru-RU" sz="2600" dirty="0" smtClean="0"/>
              <a:t>00.</a:t>
            </a:r>
            <a:r>
              <a:rPr lang="en-US" sz="2600" dirty="0" smtClean="0"/>
              <a:t>7</a:t>
            </a:r>
            <a:r>
              <a:rPr lang="ru-RU" sz="2600" dirty="0" smtClean="0"/>
              <a:t>0</a:t>
            </a:r>
            <a:r>
              <a:rPr lang="en-US" sz="2600" dirty="0" smtClean="0"/>
              <a:t>4</a:t>
            </a:r>
            <a:endParaRPr lang="ru-RU" sz="2600" dirty="0"/>
          </a:p>
          <a:p>
            <a:r>
              <a:rPr lang="en-US" sz="2600" dirty="0" smtClean="0"/>
              <a:t>		</a:t>
            </a:r>
            <a:r>
              <a:rPr lang="ru-RU" sz="2600" dirty="0" smtClean="0"/>
              <a:t>2012			</a:t>
            </a:r>
            <a:r>
              <a:rPr lang="en-US" sz="2600" dirty="0" smtClean="0"/>
              <a:t>  9</a:t>
            </a:r>
            <a:r>
              <a:rPr lang="ru-RU" sz="2600" dirty="0" smtClean="0"/>
              <a:t>.000.000</a:t>
            </a:r>
            <a:endParaRPr lang="en-US" sz="2600" dirty="0" smtClean="0"/>
          </a:p>
          <a:p>
            <a:r>
              <a:rPr lang="en-US" sz="2600" dirty="0" smtClean="0"/>
              <a:t>		2013			12.948.000</a:t>
            </a:r>
          </a:p>
          <a:p>
            <a:r>
              <a:rPr lang="en-US" sz="2600" dirty="0" smtClean="0"/>
              <a:t>		2014			13.150.000</a:t>
            </a:r>
          </a:p>
          <a:p>
            <a:r>
              <a:rPr lang="en-US" sz="2600" dirty="0" smtClean="0"/>
              <a:t>		2015			12.000.000</a:t>
            </a:r>
          </a:p>
          <a:p>
            <a:r>
              <a:rPr lang="en-US" sz="2600" dirty="0" smtClean="0"/>
              <a:t>		2016			13.000.000</a:t>
            </a:r>
          </a:p>
          <a:p>
            <a:r>
              <a:rPr lang="en-US" sz="2600" dirty="0" smtClean="0"/>
              <a:t>		2017			14.991.000</a:t>
            </a:r>
          </a:p>
          <a:p>
            <a:r>
              <a:rPr lang="en-US" sz="2600" dirty="0" smtClean="0"/>
              <a:t>		2018			11.000.000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77262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mali grb kol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61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ogo KZIMRS 20121205 bez naz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15900"/>
            <a:ext cx="565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974" y="2057400"/>
            <a:ext cx="7907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/>
              <a:t>Укупно је опредељено у протеклој деценији   око </a:t>
            </a:r>
            <a:r>
              <a:rPr lang="sr-Cyrl-RS" sz="2800" b="1" dirty="0" smtClean="0"/>
              <a:t>104.000.000  РСД  и подржано 512 пројеката</a:t>
            </a:r>
            <a:r>
              <a:rPr lang="sr-Cyrl-RS" sz="2800" dirty="0" smtClean="0"/>
              <a:t> </a:t>
            </a:r>
            <a:endParaRPr lang="ru-RU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974" y="0"/>
            <a:ext cx="7907339" cy="1143000"/>
          </a:xfrm>
        </p:spPr>
        <p:txBody>
          <a:bodyPr/>
          <a:lstStyle/>
          <a:p>
            <a:r>
              <a:rPr lang="sr-Cyrl-R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САРАДЊА</a:t>
            </a:r>
            <a:r>
              <a:rPr lang="sr-Cyrl-RS" sz="3200" dirty="0">
                <a:solidFill>
                  <a:schemeClr val="tx2">
                    <a:lumMod val="75000"/>
                  </a:schemeClr>
                </a:solidFill>
              </a:rPr>
              <a:t> СА ЦИВИЛНИМ </a:t>
            </a:r>
            <a:r>
              <a:rPr lang="sr-Cyrl-RS" sz="3200" dirty="0" smtClean="0">
                <a:solidFill>
                  <a:schemeClr val="tx2">
                    <a:lumMod val="75000"/>
                  </a:schemeClr>
                </a:solidFill>
              </a:rPr>
              <a:t>СЕКТОРОМ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2665731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2301</Words>
  <Application>Microsoft Office PowerPoint</Application>
  <PresentationFormat>On-screen Show (4:3)</PresentationFormat>
  <Paragraphs>443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Helvetica</vt:lpstr>
      <vt:lpstr>Times New Roman</vt:lpstr>
      <vt:lpstr>Wingdings</vt:lpstr>
      <vt:lpstr>Default Design</vt:lpstr>
      <vt:lpstr>PowerPoint Presentation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САРАДЊА СА ЦИВИЛНИМ СЕКТОРОМ</vt:lpstr>
      <vt:lpstr>PowerPoint Presentation</vt:lpstr>
      <vt:lpstr>КОЛЕКТИВНИ ЦЕНТРИ</vt:lpstr>
      <vt:lpstr>КОЛЕКТИВНИ ЦЕНТРИ</vt:lpstr>
      <vt:lpstr>МОНТАЖНЕ КУЋЕ У ШАПЦУ У КОЈЕ НЕЋЕ ДА СЕ УСЕЛЕ ИЗБЕГЛИЧКЕ ПОРОДИЦЕ ИЗ КОЛЕКТИВНОГ ЦЕНТРА У ШАПЦУ</vt:lpstr>
      <vt:lpstr>БУЏЕТСКА СРЕДСТВА</vt:lpstr>
      <vt:lpstr>ПОМОЋ ПОВРАТНИЦИМА </vt:lpstr>
      <vt:lpstr>ЛОКАЛНО АКЦИОНО ПЛАНИРАЊЕ</vt:lpstr>
      <vt:lpstr>ЛОКАЛНО АКЦИОНО ПЛАНИРАЊЕ</vt:lpstr>
      <vt:lpstr> ЈАВНИ ПОЗИВИ-БУЏЕТ</vt:lpstr>
      <vt:lpstr> СТАМБЕНЕ ЈЕДИНИЦЕ</vt:lpstr>
      <vt:lpstr>САМОГРАДЊА</vt:lpstr>
      <vt:lpstr>САМОГРАДЊА</vt:lpstr>
      <vt:lpstr>ДЕЛИМИЧНА И ГОТОВА ГРАДЊА</vt:lpstr>
      <vt:lpstr>ДЕЛИМИЧНА И ГОТОВА ГРАДЊА</vt:lpstr>
      <vt:lpstr>ДЕЛИМИЧНА И ГОТОВА ГРАДЊА</vt:lpstr>
      <vt:lpstr>PowerPoint Presentation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РЕГИОНАЛНИ ПРОГРАМ СТАМБЕНОГ ЗБРИЊАВАЊА</vt:lpstr>
      <vt:lpstr>МИГРАЦИОНИ ПРОФИЛ</vt:lpstr>
      <vt:lpstr>PowerPoint Presentation</vt:lpstr>
      <vt:lpstr>PowerPoint Presentation</vt:lpstr>
      <vt:lpstr>САЖЕТ ПРЕГЛЕД МЕРА И АКТИВНОСТИ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ОТВОРЕНА ПИТАЊА СА  ХРВАТСКОМ</vt:lpstr>
      <vt:lpstr>ОТВОРЕНА ПИТАЊА</vt:lpstr>
      <vt:lpstr>ОТВОРЕНА ПИТАЊА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 maric</dc:creator>
  <cp:lastModifiedBy>Ivana Curko</cp:lastModifiedBy>
  <cp:revision>126</cp:revision>
  <cp:lastPrinted>2018-06-12T11:32:46Z</cp:lastPrinted>
  <dcterms:created xsi:type="dcterms:W3CDTF">2013-03-04T12:45:55Z</dcterms:created>
  <dcterms:modified xsi:type="dcterms:W3CDTF">2018-06-14T08:59:53Z</dcterms:modified>
</cp:coreProperties>
</file>